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4"/>
    <p:sldMasterId id="2147483730" r:id="rId5"/>
    <p:sldMasterId id="2147483748" r:id="rId6"/>
    <p:sldMasterId id="2147483766" r:id="rId7"/>
  </p:sldMasterIdLst>
  <p:notesMasterIdLst>
    <p:notesMasterId r:id="rId38"/>
  </p:notesMasterIdLst>
  <p:handoutMasterIdLst>
    <p:handoutMasterId r:id="rId39"/>
  </p:handoutMasterIdLst>
  <p:sldIdLst>
    <p:sldId id="275" r:id="rId8"/>
    <p:sldId id="302" r:id="rId9"/>
    <p:sldId id="2145707899" r:id="rId10"/>
    <p:sldId id="2145707947" r:id="rId11"/>
    <p:sldId id="309" r:id="rId12"/>
    <p:sldId id="2145707957" r:id="rId13"/>
    <p:sldId id="2145707966" r:id="rId14"/>
    <p:sldId id="2145707976" r:id="rId15"/>
    <p:sldId id="2145707977" r:id="rId16"/>
    <p:sldId id="2145707978" r:id="rId17"/>
    <p:sldId id="2145707948" r:id="rId18"/>
    <p:sldId id="2145707967" r:id="rId19"/>
    <p:sldId id="2145707968" r:id="rId20"/>
    <p:sldId id="2145707969" r:id="rId21"/>
    <p:sldId id="2145707970" r:id="rId22"/>
    <p:sldId id="2145707971" r:id="rId23"/>
    <p:sldId id="2145707972" r:id="rId24"/>
    <p:sldId id="2145707973" r:id="rId25"/>
    <p:sldId id="2145707975" r:id="rId26"/>
    <p:sldId id="2145707963" r:id="rId27"/>
    <p:sldId id="2145707964" r:id="rId28"/>
    <p:sldId id="308" r:id="rId29"/>
    <p:sldId id="2145707965" r:id="rId30"/>
    <p:sldId id="2145707954" r:id="rId31"/>
    <p:sldId id="2145707958" r:id="rId32"/>
    <p:sldId id="2145707956" r:id="rId33"/>
    <p:sldId id="2145707953" r:id="rId34"/>
    <p:sldId id="2145707952" r:id="rId35"/>
    <p:sldId id="2145707955" r:id="rId36"/>
    <p:sldId id="295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E36F02-20DB-C458-C2C4-A0BF1CD23E87}" name="Branham,Judy (HHSC)" initials="B(" userId="S::Judy.Branham@hhs.texas.gov::484a7017-d539-4df3-aa8a-8095a5258041" providerId="AD"/>
  <p188:author id="{7CC6A52F-3844-DA99-79BE-CD16DB421E67}" name="Seyller,Joanna (HHSC)" initials="S(" userId="S::Joanna.Seyller@hhs.texas.gov::df9417f1-cde3-48d5-93c4-137f3e9dccfb" providerId="AD"/>
  <p188:author id="{2560DF3D-1E1C-893D-FB4B-2B5183E62B1C}" name="Federico,Heather (HHSC)" initials="F(" userId="S::Heather.Federico@hhs.texas.gov::47f3e1bd-cff3-4c48-ad4f-7134369d840a" providerId="AD"/>
  <p188:author id="{CADC1199-FF24-C62A-3FD2-8B201C6B990A}" name="Erwin,Michelle (HHSC)" initials="E(" userId="S::Michelle.Erwin@hhs.texas.gov::7f6d2c30-a876-4d37-90ab-ca6e7d162706" providerId="AD"/>
  <p188:author id="{04769EE0-F7ED-8C41-B26D-4099B35607D7}" name="Daniels,Jennifer (HHSC)" initials="D(" userId="S::Jennifer.Daniels01@hhs.texas.gov::596d6e65-f27f-4dcd-8fe5-afdd5c0a58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450"/>
    <a:srgbClr val="FFC600"/>
    <a:srgbClr val="02215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8287" autoAdjust="0"/>
  </p:normalViewPr>
  <p:slideViewPr>
    <p:cSldViewPr snapToGrid="0">
      <p:cViewPr varScale="1">
        <p:scale>
          <a:sx n="90" d="100"/>
          <a:sy n="90" d="100"/>
        </p:scale>
        <p:origin x="13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7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mph,Stanley (HHSC)" userId="99b19cca-ce44-4aea-8ff7-d47d4a113aef" providerId="ADAL" clId="{794B775D-C4BF-4E24-A41A-0A4FCFFAEC64}"/>
    <pc:docChg chg="modSld">
      <pc:chgData name="Stumph,Stanley (HHSC)" userId="99b19cca-ce44-4aea-8ff7-d47d4a113aef" providerId="ADAL" clId="{794B775D-C4BF-4E24-A41A-0A4FCFFAEC64}" dt="2024-07-25T16:48:57.013" v="18" actId="20577"/>
      <pc:docMkLst>
        <pc:docMk/>
      </pc:docMkLst>
      <pc:sldChg chg="modSp mod">
        <pc:chgData name="Stumph,Stanley (HHSC)" userId="99b19cca-ce44-4aea-8ff7-d47d4a113aef" providerId="ADAL" clId="{794B775D-C4BF-4E24-A41A-0A4FCFFAEC64}" dt="2024-07-25T16:48:57.013" v="18" actId="20577"/>
        <pc:sldMkLst>
          <pc:docMk/>
          <pc:sldMk cId="3279546742" sldId="275"/>
        </pc:sldMkLst>
        <pc:spChg chg="mod">
          <ac:chgData name="Stumph,Stanley (HHSC)" userId="99b19cca-ce44-4aea-8ff7-d47d4a113aef" providerId="ADAL" clId="{794B775D-C4BF-4E24-A41A-0A4FCFFAEC64}" dt="2024-07-25T16:48:57.013" v="18" actId="20577"/>
          <ac:spMkLst>
            <pc:docMk/>
            <pc:sldMk cId="3279546742" sldId="275"/>
            <ac:spMk id="6" creationId="{00000000-0000-0000-0000-000000000000}"/>
          </ac:spMkLst>
        </pc:spChg>
      </pc:sldChg>
      <pc:sldChg chg="modNotesTx">
        <pc:chgData name="Stumph,Stanley (HHSC)" userId="99b19cca-ce44-4aea-8ff7-d47d4a113aef" providerId="ADAL" clId="{794B775D-C4BF-4E24-A41A-0A4FCFFAEC64}" dt="2024-07-24T21:21:57.484" v="13" actId="20577"/>
        <pc:sldMkLst>
          <pc:docMk/>
          <pc:sldMk cId="3644300713" sldId="308"/>
        </pc:sldMkLst>
      </pc:sldChg>
      <pc:sldChg chg="modNotesTx">
        <pc:chgData name="Stumph,Stanley (HHSC)" userId="99b19cca-ce44-4aea-8ff7-d47d4a113aef" providerId="ADAL" clId="{794B775D-C4BF-4E24-A41A-0A4FCFFAEC64}" dt="2024-07-24T21:19:31.620" v="2" actId="20577"/>
        <pc:sldMkLst>
          <pc:docMk/>
          <pc:sldMk cId="4263025473" sldId="309"/>
        </pc:sldMkLst>
      </pc:sldChg>
      <pc:sldChg chg="modNotesTx">
        <pc:chgData name="Stumph,Stanley (HHSC)" userId="99b19cca-ce44-4aea-8ff7-d47d4a113aef" providerId="ADAL" clId="{794B775D-C4BF-4E24-A41A-0A4FCFFAEC64}" dt="2024-07-24T21:19:21.950" v="0" actId="20577"/>
        <pc:sldMkLst>
          <pc:docMk/>
          <pc:sldMk cId="336093766" sldId="2145707899"/>
        </pc:sldMkLst>
      </pc:sldChg>
      <pc:sldChg chg="modNotesTx">
        <pc:chgData name="Stumph,Stanley (HHSC)" userId="99b19cca-ce44-4aea-8ff7-d47d4a113aef" providerId="ADAL" clId="{794B775D-C4BF-4E24-A41A-0A4FCFFAEC64}" dt="2024-07-24T21:19:27.472" v="1" actId="20577"/>
        <pc:sldMkLst>
          <pc:docMk/>
          <pc:sldMk cId="3674694840" sldId="2145707947"/>
        </pc:sldMkLst>
      </pc:sldChg>
      <pc:sldChg chg="modNotesTx">
        <pc:chgData name="Stumph,Stanley (HHSC)" userId="99b19cca-ce44-4aea-8ff7-d47d4a113aef" providerId="ADAL" clId="{794B775D-C4BF-4E24-A41A-0A4FCFFAEC64}" dt="2024-07-24T21:19:53.885" v="6" actId="20577"/>
        <pc:sldMkLst>
          <pc:docMk/>
          <pc:sldMk cId="3125632017" sldId="2145707948"/>
        </pc:sldMkLst>
      </pc:sldChg>
      <pc:sldChg chg="modNotesTx">
        <pc:chgData name="Stumph,Stanley (HHSC)" userId="99b19cca-ce44-4aea-8ff7-d47d4a113aef" providerId="ADAL" clId="{794B775D-C4BF-4E24-A41A-0A4FCFFAEC64}" dt="2024-07-24T21:22:11.611" v="16" actId="20577"/>
        <pc:sldMkLst>
          <pc:docMk/>
          <pc:sldMk cId="4200873193" sldId="2145707952"/>
        </pc:sldMkLst>
      </pc:sldChg>
      <pc:sldChg chg="modNotesTx">
        <pc:chgData name="Stumph,Stanley (HHSC)" userId="99b19cca-ce44-4aea-8ff7-d47d4a113aef" providerId="ADAL" clId="{794B775D-C4BF-4E24-A41A-0A4FCFFAEC64}" dt="2024-07-24T21:22:08.425" v="15" actId="20577"/>
        <pc:sldMkLst>
          <pc:docMk/>
          <pc:sldMk cId="4077264735" sldId="2145707953"/>
        </pc:sldMkLst>
      </pc:sldChg>
      <pc:sldChg chg="modNotesTx">
        <pc:chgData name="Stumph,Stanley (HHSC)" userId="99b19cca-ce44-4aea-8ff7-d47d4a113aef" providerId="ADAL" clId="{794B775D-C4BF-4E24-A41A-0A4FCFFAEC64}" dt="2024-07-24T21:22:02.620" v="14" actId="20577"/>
        <pc:sldMkLst>
          <pc:docMk/>
          <pc:sldMk cId="3997691016" sldId="2145707954"/>
        </pc:sldMkLst>
      </pc:sldChg>
      <pc:sldChg chg="modNotesTx">
        <pc:chgData name="Stumph,Stanley (HHSC)" userId="99b19cca-ce44-4aea-8ff7-d47d4a113aef" providerId="ADAL" clId="{794B775D-C4BF-4E24-A41A-0A4FCFFAEC64}" dt="2024-07-24T21:19:35.199" v="3" actId="20577"/>
        <pc:sldMkLst>
          <pc:docMk/>
          <pc:sldMk cId="1973674968" sldId="2145707957"/>
        </pc:sldMkLst>
      </pc:sldChg>
      <pc:sldChg chg="modNotesTx">
        <pc:chgData name="Stumph,Stanley (HHSC)" userId="99b19cca-ce44-4aea-8ff7-d47d4a113aef" providerId="ADAL" clId="{794B775D-C4BF-4E24-A41A-0A4FCFFAEC64}" dt="2024-07-24T21:21:49.116" v="8" actId="20577"/>
        <pc:sldMkLst>
          <pc:docMk/>
          <pc:sldMk cId="619397178" sldId="2145707963"/>
        </pc:sldMkLst>
      </pc:sldChg>
      <pc:sldChg chg="modNotesTx">
        <pc:chgData name="Stumph,Stanley (HHSC)" userId="99b19cca-ce44-4aea-8ff7-d47d4a113aef" providerId="ADAL" clId="{794B775D-C4BF-4E24-A41A-0A4FCFFAEC64}" dt="2024-07-24T21:19:39.905" v="4" actId="20577"/>
        <pc:sldMkLst>
          <pc:docMk/>
          <pc:sldMk cId="3131940482" sldId="2145707966"/>
        </pc:sldMkLst>
      </pc:sldChg>
      <pc:sldChg chg="modNotesTx">
        <pc:chgData name="Stumph,Stanley (HHSC)" userId="99b19cca-ce44-4aea-8ff7-d47d4a113aef" providerId="ADAL" clId="{794B775D-C4BF-4E24-A41A-0A4FCFFAEC64}" dt="2024-07-24T21:20:03.455" v="7" actId="20577"/>
        <pc:sldMkLst>
          <pc:docMk/>
          <pc:sldMk cId="2417680464" sldId="2145707970"/>
        </pc:sldMkLst>
      </pc:sldChg>
      <pc:sldChg chg="modNotesTx">
        <pc:chgData name="Stumph,Stanley (HHSC)" userId="99b19cca-ce44-4aea-8ff7-d47d4a113aef" providerId="ADAL" clId="{794B775D-C4BF-4E24-A41A-0A4FCFFAEC64}" dt="2024-07-24T21:19:45.744" v="5" actId="20577"/>
        <pc:sldMkLst>
          <pc:docMk/>
          <pc:sldMk cId="586213896" sldId="21457079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692150"/>
            <a:ext cx="3556000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5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18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26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23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80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0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38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8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9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7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5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13544-5A7B-4CDB-A879-20E151FBF8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923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95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09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00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78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692150"/>
            <a:ext cx="3556000" cy="2001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1CAC7-B158-C3A4-F321-9DFE0336A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5FEA2-3C48-3219-B0A0-03B75365B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08D80-DE26-4B0A-7AE2-E4F163CBD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sz="10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5AEDC-146C-2AD9-F1A3-FB5F4E09A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13544-5A7B-4CDB-A879-20E151FBF8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34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7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Slide </a:t>
            </a:r>
            <a:fld id="{29DE756F-184F-4D3A-B7EF-A08AD88F3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6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Slide </a:t>
            </a:r>
            <a:fld id="{29DE756F-184F-4D3A-B7EF-A08AD88F3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46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Slide </a:t>
            </a:r>
            <a:fld id="{29DE756F-184F-4D3A-B7EF-A08AD88F3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909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Slide </a:t>
            </a:r>
            <a:fld id="{29DE756F-184F-4D3A-B7EF-A08AD88F33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3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1554480"/>
            <a:ext cx="5029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9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1" y="155448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0306" y="1558834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9011" y="1550126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7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1777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1560946"/>
            <a:ext cx="11307156" cy="4574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6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5352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155448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55448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28915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5242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7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2336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5448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2935" y="1550126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37218" y="1550126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8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4F6D30-F3B7-4A6C-8382-F63CB1A1F4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37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438" y="5669280"/>
            <a:ext cx="274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3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 anchorCtr="1">
            <a:noAutofit/>
          </a:bodyPr>
          <a:lstStyle>
            <a:lvl1pPr algn="l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77571"/>
            <a:ext cx="841248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7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tra Wid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0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tra Wid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6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DDFDA-29D1-4AAD-95A8-3684E42EED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58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D1DC5-98F5-42BA-A2C1-83E7CA9218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97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12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1739899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32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416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64A26B-4209-47AC-9AD7-1F0557FDB2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5360" y="1731244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47548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31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35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31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1" y="155448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0306" y="1558834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9011" y="1550126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5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DDFDA-29D1-4AAD-95A8-3684E42EED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93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1777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1560946"/>
            <a:ext cx="11307156" cy="4574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81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5352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28915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5242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65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2336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54480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2935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37218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0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4F6D30-F3B7-4A6C-8382-F63CB1A1F4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37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438" y="5669280"/>
            <a:ext cx="274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2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 anchorCtr="1">
            <a:noAutofit/>
          </a:bodyPr>
          <a:lstStyle>
            <a:lvl1pPr algn="l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77571"/>
            <a:ext cx="841248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5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44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tra Wid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54480" y="2647779"/>
            <a:ext cx="9144000" cy="192024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554480" y="4906339"/>
            <a:ext cx="9144000" cy="1188720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554480" y="4754880"/>
            <a:ext cx="9144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24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7DDFDA-29D1-4AAD-95A8-3684E42EED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0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D1DC5-98F5-42BA-A2C1-83E7CA9218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9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4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9D1DC5-98F5-42BA-A2C1-83E7CA9218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931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03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1739899"/>
            <a:ext cx="466344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382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416" y="1735572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64A26B-4209-47AC-9AD7-1F0557FDB2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5360" y="1745099"/>
            <a:ext cx="310896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31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47548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69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103327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56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1554480"/>
            <a:ext cx="50292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20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1" y="1554480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0306" y="1558834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9011" y="1550126"/>
            <a:ext cx="338328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771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1777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7164" y="1560946"/>
            <a:ext cx="11307156" cy="45747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5352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492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066" y="1554480"/>
            <a:ext cx="5486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28915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5242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65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02336" y="274320"/>
            <a:ext cx="6858000" cy="1097280"/>
          </a:xfrm>
        </p:spPr>
        <p:txBody>
          <a:bodyPr/>
          <a:lstStyle>
            <a:lvl1pPr>
              <a:defRPr sz="36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2336" y="1554480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12935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C80934-A10B-41F3-A542-D2BF4DEE3E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37218" y="1550126"/>
            <a:ext cx="365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02336" y="6309360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72968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1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64F6D30-F3B7-4A6C-8382-F63CB1A1F4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61120" y="2194560"/>
            <a:ext cx="2743200" cy="337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61438" y="5669280"/>
            <a:ext cx="274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46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828800" y="2651760"/>
            <a:ext cx="8412480" cy="1371600"/>
          </a:xfrm>
        </p:spPr>
        <p:txBody>
          <a:bodyPr anchor="b" anchorCtr="1">
            <a:noAutofit/>
          </a:bodyPr>
          <a:lstStyle>
            <a:lvl1pPr algn="l">
              <a:defRPr sz="4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828800" y="4480560"/>
            <a:ext cx="8412480" cy="1554480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828800" y="4277571"/>
            <a:ext cx="841248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46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8229" y="2647779"/>
            <a:ext cx="7664860" cy="194408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229" y="4906339"/>
            <a:ext cx="7664860" cy="654691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Line 14"/>
          <p:cNvCxnSpPr/>
          <p:nvPr userDrawn="1"/>
        </p:nvCxnSpPr>
        <p:spPr>
          <a:xfrm>
            <a:off x="3368229" y="4711002"/>
            <a:ext cx="766486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619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90" y="3624344"/>
            <a:ext cx="8841193" cy="798296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9428" y="4711630"/>
            <a:ext cx="8841193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424" y="6311899"/>
            <a:ext cx="210312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437590" y="4567501"/>
            <a:ext cx="8853031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31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388457" cy="743000"/>
          </a:xfrm>
          <a:effectLst/>
        </p:spPr>
        <p:txBody>
          <a:bodyPr anchor="b">
            <a:no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1" y="1681843"/>
            <a:ext cx="8389751" cy="4812263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684212" indent="-342900" defTabSz="9144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2pPr>
            <a:lvl3pPr marL="1085850" indent="-403225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3pPr>
            <a:lvl4pPr marL="1085850" indent="0">
              <a:buFont typeface="+mj-lt"/>
              <a:buNone/>
              <a:defRPr sz="2400"/>
            </a:lvl4pPr>
            <a:lvl5pPr marL="18907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6082" y="6311899"/>
            <a:ext cx="210312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462925" y="1473490"/>
            <a:ext cx="8412480" cy="178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3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632" y="1828300"/>
            <a:ext cx="4282068" cy="435133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684212" indent="-342900" defTabSz="9144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2pPr>
            <a:lvl3pPr marL="1085850" indent="-403225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3pPr>
            <a:lvl4pPr marL="1085850" indent="0">
              <a:buFont typeface="+mj-lt"/>
              <a:buNone/>
              <a:defRPr sz="2400"/>
            </a:lvl4pPr>
            <a:lvl5pPr marL="1890712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7071732" y="1828300"/>
            <a:ext cx="4282068" cy="4351338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dirty="0" smtClean="0"/>
            </a:lvl1pPr>
            <a:lvl2pPr marL="684212" indent="-342900" defTabSz="914400">
              <a:lnSpc>
                <a:spcPct val="100000"/>
              </a:lnSpc>
              <a:buFont typeface="Arial" panose="020B0604020202020204" pitchFamily="34" charset="0"/>
              <a:buChar char="•"/>
              <a:defRPr lang="en-US" dirty="0" smtClean="0"/>
            </a:lvl2pPr>
            <a:lvl3pPr marL="1085850" indent="-403225">
              <a:lnSpc>
                <a:spcPct val="100000"/>
              </a:lnSpc>
              <a:buFont typeface="Arial" panose="020B0604020202020204" pitchFamily="34" charset="0"/>
              <a:buChar char="•"/>
              <a:defRPr lang="en-US" dirty="0" smtClean="0"/>
            </a:lvl3pPr>
            <a:lvl4pPr marL="1085850" indent="0">
              <a:buFont typeface="+mj-lt"/>
              <a:buNone/>
              <a:defRPr sz="2400"/>
            </a:lvl4pPr>
            <a:lvl5pPr marL="1890712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US" dirty="0" smtClean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4075" y="6311899"/>
            <a:ext cx="210312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Line 9"/>
          <p:cNvCxnSpPr/>
          <p:nvPr userDrawn="1"/>
        </p:nvCxnSpPr>
        <p:spPr>
          <a:xfrm>
            <a:off x="2462925" y="1475278"/>
            <a:ext cx="8890875" cy="2009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2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925" y="664912"/>
            <a:ext cx="8890875" cy="743000"/>
          </a:xfrm>
          <a:effectLst/>
        </p:spPr>
        <p:txBody>
          <a:bodyPr anchor="b">
            <a:no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2984" y="6311899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23972C8-722D-45F6-B4D9-99B5D0CE429E}" type="datetimeFigureOut">
              <a:rPr lang="en-US" smtClean="0"/>
              <a:pPr/>
              <a:t>7/25/2024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9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7525" y="43999"/>
            <a:ext cx="9846276" cy="1325563"/>
          </a:xfrm>
        </p:spPr>
        <p:txBody>
          <a:bodyPr/>
          <a:lstStyle>
            <a:lvl1pPr>
              <a:defRPr sz="4400" b="1">
                <a:solidFill>
                  <a:srgbClr val="1824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1507524" y="1369562"/>
            <a:ext cx="9846276" cy="47833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07363" y="6356353"/>
            <a:ext cx="1692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4124" y="6356353"/>
            <a:ext cx="62853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53600" y="6356353"/>
            <a:ext cx="16002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82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290" y="2887965"/>
            <a:ext cx="5001611" cy="1114960"/>
          </a:xfrm>
        </p:spPr>
        <p:txBody>
          <a:bodyPr anchor="b">
            <a:normAutofit/>
          </a:bodyPr>
          <a:lstStyle>
            <a:lvl1pPr algn="l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79290" y="4554842"/>
            <a:ext cx="6841346" cy="1315016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Line 12"/>
          <p:cNvCxnSpPr/>
          <p:nvPr userDrawn="1"/>
        </p:nvCxnSpPr>
        <p:spPr>
          <a:xfrm>
            <a:off x="838199" y="4277571"/>
            <a:ext cx="105156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82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6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194560" y="1645920"/>
            <a:ext cx="9509760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3925" y="2377440"/>
            <a:ext cx="9510713" cy="374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8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466344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0" y="1739899"/>
            <a:ext cx="466344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  <a:effectLst/>
        </p:spPr>
        <p:txBody>
          <a:bodyPr anchor="b" anchorCtr="0">
            <a:noAutofit/>
          </a:bodyPr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5572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416" y="1735572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264A26B-4209-47AC-9AD7-1F0557FDB2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5360" y="1731244"/>
            <a:ext cx="31089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554480" y="6311899"/>
            <a:ext cx="210312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840480" y="6309360"/>
            <a:ext cx="6766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194560" y="1554480"/>
            <a:ext cx="950976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7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371600" y="274320"/>
            <a:ext cx="10332720" cy="1097280"/>
          </a:xfr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371600" y="1463040"/>
            <a:ext cx="10332720" cy="47548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1371600" y="6309360"/>
            <a:ext cx="21031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657600" y="6309360"/>
            <a:ext cx="69494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Body text styles slides consist of Verdana (Body) font 24 pt. with 6 pt. space before and after paragraphs and single line spacing.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1189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9" r:id="rId2"/>
    <p:sldLayoutId id="2147483722" r:id="rId3"/>
    <p:sldLayoutId id="2147483723" r:id="rId4"/>
    <p:sldLayoutId id="2147483704" r:id="rId5"/>
    <p:sldLayoutId id="2147483706" r:id="rId6"/>
    <p:sldLayoutId id="2147483718" r:id="rId7"/>
    <p:sldLayoutId id="2147483724" r:id="rId8"/>
    <p:sldLayoutId id="2147483716" r:id="rId9"/>
    <p:sldLayoutId id="2147483719" r:id="rId10"/>
    <p:sldLayoutId id="2147483720" r:id="rId11"/>
    <p:sldLayoutId id="2147483725" r:id="rId12"/>
    <p:sldLayoutId id="2147483726" r:id="rId13"/>
    <p:sldLayoutId id="2147483727" r:id="rId14"/>
    <p:sldLayoutId id="2147483728" r:id="rId15"/>
    <p:sldLayoutId id="2147483721" r:id="rId16"/>
    <p:sldLayoutId id="2147483710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 List Style 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1189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Verdana" panose="020B060403050404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Aleo" panose="00000500000000000000" pitchFamily="2" charset="0"/>
        <a:buChar char="◊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320"/>
            <a:ext cx="1124712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47120" cy="4389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Numbered List Style -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457200" y="6311899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743200" y="6309360"/>
            <a:ext cx="786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0789920" y="630936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8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45720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8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rabicParenR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6576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+mj-lt"/>
        <a:buAutoNum type="alphaLcParenR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KCM@hhs.texas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hp.com/topics/provider-enrollm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hp.com/topics/provider-enrollment/pems/start-applic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ahp.org/library/cpw-credentialing-provider-resourc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hp.com/sites/default/files/file-library/edi/Portal-Security-Manual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hp.com/sites/default/files/file-library/edi/Portal-Security-Manual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tmhp.com/news/2024-06-25-correction-prior-authorization-no-longer-required-cpw-program-services-effectiv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texas.gov/sites/default/files/documents/laws-regulations/handbooks/umcm/16-1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govdelivery.com/accounts/TXHHSC/subscriber/ne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hp.com/resources/provider-manuals/tmppm" TargetMode="External"/><Relationship Id="rId2" Type="http://schemas.openxmlformats.org/officeDocument/2006/relationships/hyperlink" Target="https://www.hhs.texas.gov/providers/health-services-providers/case-management-providers-children-pregnant-women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txhealthsteps.com/case-manag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xhealthsteps.com/case-manag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ctrTitle"/>
          </p:nvPr>
        </p:nvSpPr>
        <p:spPr>
          <a:xfrm>
            <a:off x="1554479" y="2647779"/>
            <a:ext cx="10004729" cy="1920240"/>
          </a:xfrm>
        </p:spPr>
        <p:txBody>
          <a:bodyPr/>
          <a:lstStyle/>
          <a:p>
            <a:r>
              <a:rPr lang="en-US" sz="4800" dirty="0"/>
              <a:t>Case Management for Children and Pregnant Women </a:t>
            </a:r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subTitle" idx="1"/>
          </p:nvPr>
        </p:nvSpPr>
        <p:spPr>
          <a:xfrm>
            <a:off x="1554480" y="4930403"/>
            <a:ext cx="9144000" cy="1188720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B47E00">
                    <a:lumMod val="75000"/>
                  </a:srgbClr>
                </a:solidFill>
              </a:rPr>
              <a:t>Judy Branham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B47E00">
                    <a:lumMod val="75000"/>
                  </a:srgbClr>
                </a:solidFill>
              </a:rPr>
              <a:t>Medicaid Medical and Dental Benefits Policy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B47E00">
                    <a:lumMod val="75000"/>
                  </a:srgbClr>
                </a:solidFill>
              </a:rPr>
              <a:t>Health and Human Services Commission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B47E00">
                    <a:lumMod val="75000"/>
                  </a:srgbClr>
                </a:solidFill>
              </a:rPr>
              <a:t>July 25, </a:t>
            </a:r>
            <a:r>
              <a:rPr lang="en-US" dirty="0">
                <a:solidFill>
                  <a:srgbClr val="B47E00">
                    <a:lumMod val="75000"/>
                  </a:srgbClr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795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121343"/>
          </a:xfrm>
        </p:spPr>
        <p:txBody>
          <a:bodyPr/>
          <a:lstStyle/>
          <a:p>
            <a:r>
              <a:rPr lang="en-US" dirty="0"/>
              <a:t>Required Training: All CPW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95748"/>
            <a:ext cx="9509760" cy="451361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/>
              <a:t>Standardized HHSC case management courses include: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Two half-day trainings are required after the online certificates are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completed. 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Instructor-led, virtual courses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Email </a:t>
            </a:r>
            <a:r>
              <a:rPr lang="en-US" sz="2000" dirty="0">
                <a:solidFill>
                  <a:srgbClr val="000000"/>
                </a:solidFill>
                <a:latin typeface="Verdana"/>
                <a:hlinkClick r:id="rId3"/>
              </a:rPr>
              <a:t>ASKCM@hhs.texas.gov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 to request enrollment information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Next trainings are scheduled for</a:t>
            </a:r>
            <a:r>
              <a:rPr lang="en-US" sz="2000">
                <a:solidFill>
                  <a:srgbClr val="000000"/>
                </a:solidFill>
                <a:latin typeface="Verdana"/>
              </a:rPr>
              <a:t>: August 21-22, 2024</a:t>
            </a:r>
            <a:endParaRPr lang="en-US" sz="2000" dirty="0">
              <a:solidFill>
                <a:srgbClr val="000000"/>
              </a:solidFill>
              <a:latin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28600" indent="0">
              <a:buNone/>
              <a:defRPr/>
            </a:pPr>
            <a:endParaRPr lang="en-US" sz="2000" dirty="0"/>
          </a:p>
          <a:p>
            <a:pPr marL="228600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5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48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Provider Enrollment and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49717"/>
            <a:ext cx="9509760" cy="51206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New CPW Provider Enrollment</a:t>
            </a:r>
          </a:p>
          <a:p>
            <a:pPr marL="342900" indent="-342900">
              <a:defRPr/>
            </a:pPr>
            <a:r>
              <a:rPr lang="en-US" sz="2000" dirty="0"/>
              <a:t>Complete the pre-planning and training requirements.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 approval letter to enroll with Texas Medicaid and Healthcare Partnership (TMHP) as a CPW Medicaid provider will be issued.</a:t>
            </a:r>
          </a:p>
          <a:p>
            <a:pPr marL="342900" indent="-342900">
              <a:defRPr/>
            </a:pPr>
            <a:r>
              <a:rPr lang="en-US" sz="2000" dirty="0"/>
              <a:t>CHW and Doula provider types to be added to the Provider Enrollment Management System (PEMS).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Targeting Fall-Winter 2024 to begin PEMS enrollment and claims submittal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Providers can begin accepting referrals for fee-for-service members when system changes are complete. </a:t>
            </a:r>
            <a:endParaRPr kumimoji="0" lang="en-US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Provider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CPW providers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nroll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through the TMHP.com Provider Enrollment Management System (PEMS).</a:t>
            </a:r>
          </a:p>
          <a:p>
            <a:pPr marL="0" indent="0"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B485A-C369-BD50-3B81-1817BF01B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550" y="2630304"/>
            <a:ext cx="7191633" cy="39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Provider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This section provides enrollment help and contact numbers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2167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3"/>
              </a:rPr>
              <a:t>https://www.tmhp.com/topics/provider-enrollment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221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B6598A1-8E1E-BAD6-C572-2A0205A29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45" y="2596410"/>
            <a:ext cx="7202915" cy="41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1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Provider Enrollment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 step-by-step guide supports the enrollment process as well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linkClick r:id="rId3"/>
              </a:rPr>
              <a:t>https://www.tmhp.com/topics/provider-enrollment/pems/start-application</a:t>
            </a: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0012B-1780-9B40-7DD2-3EAE2BAD9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908" y="2781814"/>
            <a:ext cx="6150168" cy="38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MCO Provider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r>
              <a:rPr lang="en-US" altLang="en-US" sz="2000" dirty="0"/>
              <a:t>CPW Providers must contract and be credentialed with a MCO to provide Medicaid managed care services.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/>
              <a:t>A CPW Provider Resources guide assists with credentialing and contacts within each MCO for assistance. </a:t>
            </a:r>
            <a:r>
              <a:rPr lang="en-US" altLang="en-US" sz="2000" dirty="0">
                <a:hlinkClick r:id="rId3"/>
              </a:rPr>
              <a:t>https://tahp.org/library/cpw-credentialing-provider-resource/   </a:t>
            </a:r>
            <a:endParaRPr lang="en-US" altLang="en-US" sz="2000" dirty="0">
              <a:highlight>
                <a:srgbClr val="FFFF00"/>
              </a:highlight>
            </a:endParaRPr>
          </a:p>
          <a:p>
            <a:r>
              <a:rPr lang="en-US" altLang="en-US" sz="2000" dirty="0"/>
              <a:t>Rates are negotiated between the CPW provider and the MCO.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/>
              <a:t>An MCO's rate may differ from the Medicaid fee-for service (FFS) fee schedule. </a:t>
            </a:r>
          </a:p>
          <a:p>
            <a:r>
              <a:rPr lang="en-US" altLang="en-US" sz="2000" dirty="0"/>
              <a:t>Authorization requirements and claims processing might be different between MCOs.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dirty="0"/>
              <a:t>MCOs are not required to follow the Medicaid FFS prior authorization processes.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8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Out-of-Network (OON)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r>
              <a:rPr lang="en-US" sz="2000" dirty="0"/>
              <a:t>If providers choose not to contract with MCOs in the service area, then the providers won’t be part of the MCOs’ provider networks.</a:t>
            </a:r>
          </a:p>
          <a:p>
            <a:r>
              <a:rPr lang="en-US" sz="2000" dirty="0"/>
              <a:t>Sometimes, the MCO might be willing to sign a single-case agreement or enter into a limited contractual relationship.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This allows the provider to treat a single Medicaid patient.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The provider must check with individual MCOs for details.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55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I Know What MCO My Clients Are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r>
              <a:rPr lang="en-US" sz="2000" dirty="0"/>
              <a:t>All Medicaid managed care members get a MCO ID card, in addition to a Your Texas Benefits Medicaid card from HHSC.</a:t>
            </a:r>
          </a:p>
          <a:p>
            <a:r>
              <a:rPr lang="en-US" sz="2000" dirty="0"/>
              <a:t>The member’s MCO ID card includes: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Member’s name and Medicaid ID number.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Medicaid program (e.g., STAR, STAR Kids).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MCO name.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Primary care provider name and phone number.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Toll-free phone numbers for member services and behavioral health services hotline.</a:t>
            </a:r>
          </a:p>
          <a:p>
            <a:r>
              <a:rPr lang="en-US" sz="2000" dirty="0"/>
              <a:t>The member should have this information available to share with you.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54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Submit Claims (1 of 2)?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r>
              <a:rPr lang="en-US" sz="2000" dirty="0" err="1"/>
              <a:t>TexMedConnect</a:t>
            </a:r>
            <a:r>
              <a:rPr lang="en-US" sz="2000" dirty="0"/>
              <a:t> is used by CPW providers to submit claims directly. </a:t>
            </a:r>
            <a:r>
              <a:rPr lang="en-US" sz="2000" dirty="0">
                <a:hlinkClick r:id="rId3"/>
              </a:rPr>
              <a:t>https://www.tmhp.com/sites/default/files/file-library/edi/Portal-Security-Manual.pdf</a:t>
            </a:r>
            <a:endParaRPr lang="en-US" sz="2000" dirty="0"/>
          </a:p>
          <a:p>
            <a:pPr marL="731520" lvl="1"/>
            <a:r>
              <a:rPr lang="en-US" sz="2000" dirty="0"/>
              <a:t>Review the Portal Security Training Manual that provides instructions on: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Portal security responsibilities.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Account activation - Requesting a Personal Identification Number (PIN).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Managing user accounts and permissions.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Resetting passwords.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8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Submit Claims (2 of 2)?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5120640"/>
          </a:xfrm>
        </p:spPr>
        <p:txBody>
          <a:bodyPr/>
          <a:lstStyle/>
          <a:p>
            <a:pPr marL="274320"/>
            <a:r>
              <a:rPr lang="en-US" sz="2000" dirty="0" err="1"/>
              <a:t>TexMedConnect</a:t>
            </a:r>
            <a:r>
              <a:rPr lang="en-US" sz="2000" dirty="0"/>
              <a:t> is used by CPW providers to submit claims directly. </a:t>
            </a:r>
            <a:r>
              <a:rPr lang="en-US" sz="2000" dirty="0">
                <a:hlinkClick r:id="rId3"/>
              </a:rPr>
              <a:t>https://www.tmhp.com/sites/default/files/file-library/edi/Portal-Security-Manual.pdf</a:t>
            </a:r>
            <a:endParaRPr lang="en-US" sz="2000" dirty="0"/>
          </a:p>
          <a:p>
            <a:pPr marL="502920" lvl="1"/>
            <a:r>
              <a:rPr lang="en-US" sz="2000" dirty="0"/>
              <a:t>Upon reviewing the Portal Security Training Manual: </a:t>
            </a:r>
          </a:p>
          <a:p>
            <a:pPr marL="731520" lvl="2"/>
            <a:r>
              <a:rPr lang="en-US" sz="2000" dirty="0"/>
              <a:t>Complete and submit an Electronic Data Interchange (EDI) Agreement.</a:t>
            </a:r>
          </a:p>
          <a:p>
            <a:pPr marL="731520" lvl="2"/>
            <a:r>
              <a:rPr lang="en-US" sz="2000" dirty="0"/>
              <a:t>Complete the trading partner testing.</a:t>
            </a:r>
          </a:p>
          <a:p>
            <a:pPr marL="731520" lvl="2"/>
            <a:r>
              <a:rPr lang="en-US" sz="2000" dirty="0"/>
              <a:t>Submit claims using Procedure Code G9012, Taxonomy 374J00000X for Doula and 172V00000X for CHW.</a:t>
            </a:r>
          </a:p>
          <a:p>
            <a:pPr marL="274320"/>
            <a:r>
              <a:rPr lang="en-US" sz="2000" dirty="0"/>
              <a:t>Claims can be submitted using the CMS-1500 paper claim form.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8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59"/>
            <a:ext cx="9509760" cy="47591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Texas Health &amp; Human Services Commission (HHSC) Children &amp; Pregnant Women (CPW) Staff</a:t>
            </a: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Jennifer Daniels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   Medical and Dental Benefits Policy,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   Office of Policy, Medicaid &amp; CHIP Services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Judy Branham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   Medical and Dental Benefits Policy, Program Specialist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   Office of Policy, Medicaid &amp; CHIP Services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000000"/>
                </a:solidFill>
              </a:rPr>
              <a:t>Kriselda</a:t>
            </a:r>
            <a:r>
              <a:rPr lang="en-US" sz="2000" dirty="0">
                <a:solidFill>
                  <a:srgbClr val="000000"/>
                </a:solidFill>
              </a:rPr>
              <a:t> Tello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   Medical and Dental Benefits Policy, Program Specialist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   Office of Policy, Medicaid &amp; CHIP Services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6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2AA8-0F74-6CA3-7A3B-E693FF21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Much Time Do I Have to Submit Claims?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67FE-CB72-17E1-AC59-D61EC529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296704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B82E89-CCD7-CA4F-1CBA-1F21A71D16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TMHP must receive claims within 95 days of the date of service.</a:t>
            </a:r>
          </a:p>
          <a:p>
            <a:r>
              <a:rPr lang="en-US" sz="2000" dirty="0"/>
              <a:t>CPW providers should verify client eligibility. Not all clients currently have a Medicaid identification number.</a:t>
            </a:r>
          </a:p>
          <a:p>
            <a:pPr lvl="1"/>
            <a:r>
              <a:rPr lang="en-US" sz="2000" dirty="0"/>
              <a:t>If a client becomes retroactively eligible, the 95-day filing deadline begins on the date that the eligibility start date was added to TMHP files.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Claims for clients in managed care must be submitted to the client’s MCO.</a:t>
            </a:r>
            <a:endParaRPr lang="en-US" sz="2000" dirty="0"/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Once an error-free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received, then MCOs are required to pay the claim within the 30-Days or notify the CPW provider of the reason for denial.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lvl="1"/>
            <a:endParaRPr lang="en-US" sz="2000" dirty="0"/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97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3216-358D-5A9A-A475-31350EAB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Fee-for-Service Reimbursement Rate for CPW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2B8D-1D2F-CB10-0CC2-E2F4F97F12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Comprehensive Visit - $146.16</a:t>
            </a:r>
          </a:p>
          <a:p>
            <a:r>
              <a:rPr lang="en-US" sz="2000" dirty="0"/>
              <a:t>Follow-Up Visit In-Person - $122.31</a:t>
            </a:r>
          </a:p>
          <a:p>
            <a:r>
              <a:rPr lang="en-US" sz="2000" dirty="0"/>
              <a:t>Follow-Up Visit Audio-only – $29.36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E66E-DEF9-674F-730E-601E4A86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B80E4E6-EBBF-6D8A-16D0-49F61844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89" y="3139381"/>
            <a:ext cx="9509760" cy="29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2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anchor="b">
            <a:normAutofit/>
          </a:bodyPr>
          <a:lstStyle/>
          <a:p>
            <a:r>
              <a:rPr lang="en-US" dirty="0"/>
              <a:t>CPW Program Operations (1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8" y="1737360"/>
            <a:ext cx="4754881" cy="50159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defRPr/>
            </a:pPr>
            <a:r>
              <a:rPr lang="en-US" sz="1600" dirty="0"/>
              <a:t>Prior authorizations (PAs) were discontinued on July 1, 2024 and are no longer required for FFS. MCOs have flexibility to determine their own administrative processes, such as requiring PA.</a:t>
            </a:r>
          </a:p>
          <a:p>
            <a:pPr marL="571500" lvl="1" indent="-342900">
              <a:lnSpc>
                <a:spcPct val="90000"/>
              </a:lnSpc>
              <a:defRPr/>
            </a:pPr>
            <a:r>
              <a:rPr lang="en-US" sz="1600" dirty="0"/>
              <a:t>Reasons for discontinuance of FFS PA: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Volume of FFS PAs drastically declined.</a:t>
            </a:r>
          </a:p>
          <a:p>
            <a:pPr marL="800100" lvl="2" indent="-34290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Streamlined process better supports retroactive eligibility. </a:t>
            </a:r>
          </a:p>
        </p:txBody>
      </p:sp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9C9E4129-0408-0BEB-6ADB-9F2668A00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2391384"/>
            <a:ext cx="4663440" cy="207523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C6150-0917-1E4B-D373-59A3C8ED2B54}"/>
              </a:ext>
            </a:extLst>
          </p:cNvPr>
          <p:cNvSpPr txBox="1"/>
          <p:nvPr/>
        </p:nvSpPr>
        <p:spPr>
          <a:xfrm>
            <a:off x="2589408" y="5539919"/>
            <a:ext cx="911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100" dirty="0"/>
            </a:br>
            <a:r>
              <a:rPr lang="en-US" sz="1100" dirty="0"/>
              <a:t>Provider Notice Link: </a:t>
            </a:r>
            <a:r>
              <a:rPr lang="en-US" sz="1100" dirty="0">
                <a:hlinkClick r:id="rId4"/>
              </a:rPr>
              <a:t>https://www.tmhp.com/news/2024-06-25-correction-prior-authorization-no-longer-required-cpw-program-services-effective</a:t>
            </a:r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430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28C-B348-75E3-65DD-D1E72FF4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Program Operations (2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CC2F2-5F88-5A8F-3040-1D6E7EE63B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CPW providers role in providing services, especially under the following conditions: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Urgent assistance is needed.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Assistance with program denials (e.g., social security income).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Domestic violence.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Legal services.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Child Protective Services involvement.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Admission, review, and dismissal meetings.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Locating childcare.</a:t>
            </a:r>
          </a:p>
          <a:p>
            <a:pPr marL="754380" lvl="2" indent="-34290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Food insecurity.</a:t>
            </a:r>
          </a:p>
          <a:p>
            <a:pPr marL="685800" lvl="2" indent="-274320">
              <a:lnSpc>
                <a:spcPts val="1700"/>
              </a:lnSpc>
              <a:spcAft>
                <a:spcPts val="0"/>
              </a:spcAft>
              <a:buFont typeface="Wingdings 3" panose="05040102010807070707" pitchFamily="18" charset="2"/>
              <a:buChar char="}"/>
              <a:defRPr/>
            </a:pPr>
            <a:endParaRPr lang="en-US" sz="2000" dirty="0">
              <a:solidFill>
                <a:srgbClr val="000000"/>
              </a:solidFill>
              <a:latin typeface="Verdana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D4897-7C57-71DE-8991-7B8A0364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5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Program Operations (3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846320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Uniform Managed Care Manual 16.1</a:t>
            </a:r>
          </a:p>
          <a:p>
            <a:pPr marL="342900" indent="-342900">
              <a:buFontTx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MCOs must include CPW Providers in the MCO’s Provider Network.</a:t>
            </a:r>
          </a:p>
          <a:p>
            <a:pPr marL="342900" indent="-342900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MCOs require 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rofessional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liability insurance by CPW providers.</a:t>
            </a:r>
          </a:p>
          <a:p>
            <a:pPr marL="342900" indent="-342900"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 CPW Provider who is a CHW or doula provides the same scope of CPW services as all other CPW Providers.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Verdana" panose="020B0604030504040204" pitchFamily="34" charset="0"/>
                <a:cs typeface="+mj-cs"/>
              </a:rPr>
              <a:t>MCOs must determine that there is no duplication of services.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MCOs must first pay and seek recovery from third parties.</a:t>
            </a:r>
          </a:p>
          <a:p>
            <a:pPr marL="365760" lvl="1" indent="-342900">
              <a:buSzTx/>
              <a:buFont typeface="Verdana" panose="020B060403050404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3F6CC-EC4D-871F-F42D-11145115B970}"/>
              </a:ext>
            </a:extLst>
          </p:cNvPr>
          <p:cNvSpPr txBox="1"/>
          <p:nvPr/>
        </p:nvSpPr>
        <p:spPr>
          <a:xfrm>
            <a:off x="2614302" y="6105863"/>
            <a:ext cx="867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UMCM Chapter 16.1 link: </a:t>
            </a:r>
            <a:r>
              <a:rPr lang="en-US" sz="1400" dirty="0">
                <a:hlinkClick r:id="rId3"/>
              </a:rPr>
              <a:t>https://www.hhs.texas.gov/sites/default/files/documents/laws-regulations/handbooks/umcm/16-1.pdf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769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Program Operations (4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8463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Uniform Managed Care Manual 16.1, Federally Qualified Health Centers (FQHCs)</a:t>
            </a:r>
          </a:p>
          <a:p>
            <a:pPr marL="514350" lvl="1" indent="-285750">
              <a:buSzPct val="90000"/>
              <a:buFont typeface="Verdana" panose="020B060403050404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FQHCs are eligible to participate under their own FQHC provider type, specialty code, and taxonomy code.</a:t>
            </a:r>
          </a:p>
          <a:p>
            <a:pPr marL="514350" lvl="1" indent="-285750">
              <a:buFont typeface="Verdana" panose="020B060403050404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FQHC prospective payment system wrap payment methodology applies to CPW services.</a:t>
            </a:r>
          </a:p>
          <a:p>
            <a:pPr marL="514350" lvl="1" indent="-285750">
              <a:buFont typeface="Verdana" panose="020B060403050404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New case managers for FQHCs only need to complete the standardized case management training to be eligible to provide services.</a:t>
            </a:r>
          </a:p>
          <a:p>
            <a:pPr marL="800100" lvl="2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raining is a requirement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571500" lvl="1" indent="-342900"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571500" lvl="1" indent="-342900"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40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CPW Program Operations (5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846320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600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HB 1575 Uniform Managed Care Contract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As required by H.B. 1575 (88R), MCOs must: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Use a standardized screening for non-medical needs of pregnant members.</a:t>
            </a:r>
          </a:p>
          <a:p>
            <a:pPr marL="800100" lvl="2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Screen for food, transportation, housing, and childcare needs.</a:t>
            </a:r>
          </a:p>
          <a:p>
            <a:pPr marL="800100" lvl="2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Obtain informed consent by the member.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Determine if a member requires a more comprehensive assessment.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Complete a referral to services within 30 days of assessment, if appropriate.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Report to HHSC the results of the screening.</a:t>
            </a:r>
          </a:p>
          <a:p>
            <a:pPr marL="571500" lvl="1" indent="-342900">
              <a:defRPr/>
            </a:pPr>
            <a:endParaRPr lang="en-US" sz="2200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7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Policy Changes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59" y="1737360"/>
            <a:ext cx="9786769" cy="4389120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State Plan Amendment (SPA)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000" dirty="0"/>
              <a:t>Proposed amendment to implement H.B. 1575 (2023):  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Adds CHWs and doulas to serve as case management providers.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Establishes provider qualifications for CHWs and doulas.</a:t>
            </a:r>
          </a:p>
          <a:p>
            <a:pPr marL="342900" indent="-342900">
              <a:defRPr/>
            </a:pPr>
            <a:r>
              <a:rPr lang="en-US" sz="2000" dirty="0"/>
              <a:t>Aligns sections of the State Plan related to CPW.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64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Policy Changes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Texas Administrative Code (TAC) 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Proposed rule amendments include: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Moving CPW rules from Title 25 (DSHS) to Title 26 (HHSC).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Adding H.B. 1575 (88R; 2023) requirements.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Updating language to match operational processes.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Proposed draft rules </a:t>
            </a:r>
            <a:r>
              <a:rPr lang="en-US" sz="2000" dirty="0"/>
              <a:t>were</a:t>
            </a:r>
            <a:r>
              <a:rPr lang="en-US" sz="2000" dirty="0">
                <a:solidFill>
                  <a:srgbClr val="000000"/>
                </a:solidFill>
              </a:rPr>
              <a:t> posted for informal comment.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April 9 through April 18, 2024.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Proposed draft rules will be published in the </a:t>
            </a:r>
            <a:r>
              <a:rPr lang="en-US" sz="2000" i="1" dirty="0">
                <a:solidFill>
                  <a:srgbClr val="000000"/>
                </a:solidFill>
              </a:rPr>
              <a:t>Texas Register </a:t>
            </a:r>
            <a:r>
              <a:rPr lang="en-US" sz="2000" dirty="0">
                <a:solidFill>
                  <a:srgbClr val="000000"/>
                </a:solidFill>
              </a:rPr>
              <a:t>in the near future. </a:t>
            </a:r>
          </a:p>
          <a:p>
            <a:pPr marL="571500" lvl="1" indent="-342900">
              <a:defRPr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43312-9265-254F-E438-91940C71F793}"/>
              </a:ext>
            </a:extLst>
          </p:cNvPr>
          <p:cNvSpPr txBox="1"/>
          <p:nvPr/>
        </p:nvSpPr>
        <p:spPr>
          <a:xfrm>
            <a:off x="2204475" y="6322070"/>
            <a:ext cx="904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GovDelivery Notification link: </a:t>
            </a:r>
            <a:r>
              <a:rPr lang="en-US" sz="1400" dirty="0">
                <a:hlinkClick r:id="rId3"/>
              </a:rPr>
              <a:t>https://service.govdelivery.com/accounts/TXHHSC/subscriber/new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087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60"/>
            <a:ext cx="9509760" cy="4389120"/>
          </a:xfrm>
        </p:spPr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</a:rPr>
              <a:t>Case Management for CPW Website: </a:t>
            </a:r>
            <a:r>
              <a:rPr lang="en-US" sz="2000" dirty="0">
                <a:solidFill>
                  <a:srgbClr val="000000"/>
                </a:solidFill>
                <a:hlinkClick r:id="rId2"/>
              </a:rPr>
              <a:t>https://www.hhs.texas.gov/providers/health-services-providers/case-management-providers-children-pregnant-women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TMHP Website: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https://www.tmhp.com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Texas Medicaid Provider Procedures Manual Website: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https://www.tmhp.com/resources/provider-manuals/tmppm 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/>
              <a:t>Texas Health Steps Case Management Training Website: </a:t>
            </a:r>
            <a:r>
              <a:rPr lang="en-US" sz="2000" dirty="0">
                <a:hlinkClick r:id="rId4"/>
              </a:rPr>
              <a:t>Case Manager | Texas Health Steps (txhealthsteps.com)</a:t>
            </a: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0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C9D3C10-C21B-1F66-1CCC-B848407AE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House Bill (H.B.) 1575 (88R) 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A725A9-A659-048C-085A-640CD523B756}"/>
              </a:ext>
            </a:extLst>
          </p:cNvPr>
          <p:cNvSpPr/>
          <p:nvPr/>
        </p:nvSpPr>
        <p:spPr>
          <a:xfrm>
            <a:off x="2194560" y="1714499"/>
            <a:ext cx="9509760" cy="1297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678AD-8A15-CEB3-0C65-334981F9FB54}"/>
              </a:ext>
            </a:extLst>
          </p:cNvPr>
          <p:cNvSpPr txBox="1"/>
          <p:nvPr/>
        </p:nvSpPr>
        <p:spPr>
          <a:xfrm>
            <a:off x="3618133" y="1672299"/>
            <a:ext cx="8086187" cy="13696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Managed care organizations (MCOs) and Thriving Texas Families (TTF) screen pregnant women for non-medical health-related needs and coordinate services or refer to CPW provider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Pregnant women must opt-in to non-medical screening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669E0-5737-BBEF-4422-15C41D252447}"/>
              </a:ext>
            </a:extLst>
          </p:cNvPr>
          <p:cNvSpPr/>
          <p:nvPr/>
        </p:nvSpPr>
        <p:spPr>
          <a:xfrm>
            <a:off x="2194560" y="3100990"/>
            <a:ext cx="9509760" cy="95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4B001-B6B4-E22F-F90C-8794DAF80061}"/>
              </a:ext>
            </a:extLst>
          </p:cNvPr>
          <p:cNvSpPr txBox="1"/>
          <p:nvPr/>
        </p:nvSpPr>
        <p:spPr>
          <a:xfrm>
            <a:off x="3618133" y="3402798"/>
            <a:ext cx="859777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MCOs and TTF share results with HHSC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41E61-1664-C82C-C265-673AC044C5C4}"/>
              </a:ext>
            </a:extLst>
          </p:cNvPr>
          <p:cNvSpPr/>
          <p:nvPr/>
        </p:nvSpPr>
        <p:spPr>
          <a:xfrm>
            <a:off x="2194560" y="4145745"/>
            <a:ext cx="9509760" cy="1525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631CD-DAB7-E023-492C-4188002D7E6C}"/>
              </a:ext>
            </a:extLst>
          </p:cNvPr>
          <p:cNvSpPr txBox="1"/>
          <p:nvPr/>
        </p:nvSpPr>
        <p:spPr>
          <a:xfrm>
            <a:off x="3618133" y="4362380"/>
            <a:ext cx="8197642" cy="10849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Community Health Workers (CHWs) and doulas will be new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providers of Medicaid case management for CPW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Expanded provider training for CPW services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6079B5-16DC-F382-53DE-FA9856678F0B}"/>
              </a:ext>
            </a:extLst>
          </p:cNvPr>
          <p:cNvSpPr/>
          <p:nvPr/>
        </p:nvSpPr>
        <p:spPr>
          <a:xfrm>
            <a:off x="2399363" y="1947404"/>
            <a:ext cx="836389" cy="830582"/>
          </a:xfrm>
          <a:prstGeom prst="ellipse">
            <a:avLst/>
          </a:prstGeom>
          <a:solidFill>
            <a:srgbClr val="FFC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0" name="Graphic 19" descr="Pregnant lady with solid fill">
            <a:extLst>
              <a:ext uri="{FF2B5EF4-FFF2-40B4-BE49-F238E27FC236}">
                <a16:creationId xmlns:a16="http://schemas.microsoft.com/office/drawing/2014/main" id="{29B7A0E4-EBDE-D9B5-A153-20A60BA4C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2024" y="2092782"/>
            <a:ext cx="549847" cy="549847"/>
          </a:xfrm>
          <a:prstGeom prst="rect">
            <a:avLst/>
          </a:prstGeom>
        </p:spPr>
      </p:pic>
      <p:pic>
        <p:nvPicPr>
          <p:cNvPr id="21" name="Graphic 20" descr="Influencer with solid fill">
            <a:extLst>
              <a:ext uri="{FF2B5EF4-FFF2-40B4-BE49-F238E27FC236}">
                <a16:creationId xmlns:a16="http://schemas.microsoft.com/office/drawing/2014/main" id="{1013304A-0374-BAE3-D508-89A286C6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678268" y="2075206"/>
            <a:ext cx="567423" cy="56742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436969D1-5E85-900B-AFA2-81882DD810D3}"/>
              </a:ext>
            </a:extLst>
          </p:cNvPr>
          <p:cNvSpPr/>
          <p:nvPr/>
        </p:nvSpPr>
        <p:spPr>
          <a:xfrm>
            <a:off x="2399363" y="3164972"/>
            <a:ext cx="836389" cy="830582"/>
          </a:xfrm>
          <a:prstGeom prst="ellipse">
            <a:avLst/>
          </a:prstGeom>
          <a:solidFill>
            <a:srgbClr val="FFC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E7A28D-D4BF-EEDC-F73F-E4D5F9B914CD}"/>
              </a:ext>
            </a:extLst>
          </p:cNvPr>
          <p:cNvSpPr/>
          <p:nvPr/>
        </p:nvSpPr>
        <p:spPr>
          <a:xfrm>
            <a:off x="2406426" y="4480301"/>
            <a:ext cx="836389" cy="830582"/>
          </a:xfrm>
          <a:prstGeom prst="ellipse">
            <a:avLst/>
          </a:prstGeom>
          <a:solidFill>
            <a:srgbClr val="FFC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9" name="Graphic 28" descr="Business Growth with solid fill">
            <a:extLst>
              <a:ext uri="{FF2B5EF4-FFF2-40B4-BE49-F238E27FC236}">
                <a16:creationId xmlns:a16="http://schemas.microsoft.com/office/drawing/2014/main" id="{8E2AFC3A-1B0A-DDE5-8868-A8D84A5837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487006" y="3210859"/>
            <a:ext cx="758685" cy="758685"/>
          </a:xfrm>
          <a:prstGeom prst="rect">
            <a:avLst/>
          </a:prstGeom>
        </p:spPr>
      </p:pic>
      <p:pic>
        <p:nvPicPr>
          <p:cNvPr id="30" name="Graphic 29" descr="Teacher with solid fill">
            <a:extLst>
              <a:ext uri="{FF2B5EF4-FFF2-40B4-BE49-F238E27FC236}">
                <a16:creationId xmlns:a16="http://schemas.microsoft.com/office/drawing/2014/main" id="{FEA0E72F-2D47-3590-1A07-4DB27699F1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487909" y="4562061"/>
            <a:ext cx="657048" cy="65704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99A734-D91E-02E3-C500-C684C57D690F}"/>
              </a:ext>
            </a:extLst>
          </p:cNvPr>
          <p:cNvCxnSpPr>
            <a:cxnSpLocks/>
          </p:cNvCxnSpPr>
          <p:nvPr/>
        </p:nvCxnSpPr>
        <p:spPr>
          <a:xfrm>
            <a:off x="3439601" y="1780981"/>
            <a:ext cx="0" cy="1201016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5DA6E4-FF9E-1E1E-A931-8E1A370ECB81}"/>
              </a:ext>
            </a:extLst>
          </p:cNvPr>
          <p:cNvCxnSpPr>
            <a:cxnSpLocks/>
          </p:cNvCxnSpPr>
          <p:nvPr/>
        </p:nvCxnSpPr>
        <p:spPr>
          <a:xfrm>
            <a:off x="3451031" y="3212074"/>
            <a:ext cx="0" cy="7951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3689B8-37FD-1DD1-1A5A-26F275D22582}"/>
              </a:ext>
            </a:extLst>
          </p:cNvPr>
          <p:cNvCxnSpPr>
            <a:cxnSpLocks/>
          </p:cNvCxnSpPr>
          <p:nvPr/>
        </p:nvCxnSpPr>
        <p:spPr>
          <a:xfrm>
            <a:off x="3463601" y="4217789"/>
            <a:ext cx="0" cy="13939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91F36-63A0-2FDB-5C68-18FF8A6FE7E5}"/>
              </a:ext>
            </a:extLst>
          </p:cNvPr>
          <p:cNvSpPr/>
          <p:nvPr/>
        </p:nvSpPr>
        <p:spPr>
          <a:xfrm>
            <a:off x="2194560" y="5752772"/>
            <a:ext cx="9509760" cy="935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5FEB6-0A0C-3ACA-ADA6-0271906EA058}"/>
              </a:ext>
            </a:extLst>
          </p:cNvPr>
          <p:cNvSpPr txBox="1"/>
          <p:nvPr/>
        </p:nvSpPr>
        <p:spPr>
          <a:xfrm>
            <a:off x="3618133" y="5904813"/>
            <a:ext cx="85977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Reports sent to the Legislature every two years, to include birth outcomes – beginning December 1, 2024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159275-A9FA-4E6D-9914-3FC86E6BB822}"/>
              </a:ext>
            </a:extLst>
          </p:cNvPr>
          <p:cNvSpPr/>
          <p:nvPr/>
        </p:nvSpPr>
        <p:spPr>
          <a:xfrm>
            <a:off x="2406426" y="5811317"/>
            <a:ext cx="836389" cy="830582"/>
          </a:xfrm>
          <a:prstGeom prst="ellipse">
            <a:avLst/>
          </a:prstGeom>
          <a:solidFill>
            <a:srgbClr val="FFC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3" name="Graphic 32" descr="Document with solid fill">
            <a:extLst>
              <a:ext uri="{FF2B5EF4-FFF2-40B4-BE49-F238E27FC236}">
                <a16:creationId xmlns:a16="http://schemas.microsoft.com/office/drawing/2014/main" id="{F952C05E-26E0-43E4-E3E7-D7363C53A9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507341" y="5884681"/>
            <a:ext cx="653931" cy="646838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761B4F-1AEE-F710-3FFE-DBD36460086B}"/>
              </a:ext>
            </a:extLst>
          </p:cNvPr>
          <p:cNvCxnSpPr>
            <a:cxnSpLocks/>
          </p:cNvCxnSpPr>
          <p:nvPr/>
        </p:nvCxnSpPr>
        <p:spPr>
          <a:xfrm>
            <a:off x="3465761" y="5847457"/>
            <a:ext cx="0" cy="7951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7A6537E-DD98-02B3-5A82-B894708B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869" y="63563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93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Judy Branham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AskCM@hhs.texas.gov</a:t>
            </a:r>
          </a:p>
        </p:txBody>
      </p:sp>
    </p:spTree>
    <p:extLst>
      <p:ext uri="{BB962C8B-B14F-4D97-AF65-F5344CB8AC3E}">
        <p14:creationId xmlns:p14="http://schemas.microsoft.com/office/powerpoint/2010/main" val="357953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29D34-732E-3821-12BA-52271A5B1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6564">
            <a:extLst>
              <a:ext uri="{FF2B5EF4-FFF2-40B4-BE49-F238E27FC236}">
                <a16:creationId xmlns:a16="http://schemas.microsoft.com/office/drawing/2014/main" id="{59B5C0D7-AADA-BF48-A425-A54D017DFCD3}"/>
              </a:ext>
            </a:extLst>
          </p:cNvPr>
          <p:cNvSpPr/>
          <p:nvPr/>
        </p:nvSpPr>
        <p:spPr>
          <a:xfrm flipV="1">
            <a:off x="2077277" y="4194085"/>
            <a:ext cx="9764535" cy="22854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91" name="Shape 6558">
            <a:extLst>
              <a:ext uri="{FF2B5EF4-FFF2-40B4-BE49-F238E27FC236}">
                <a16:creationId xmlns:a16="http://schemas.microsoft.com/office/drawing/2014/main" id="{C93AD212-E7A6-EAF5-00C9-03482A91EC58}"/>
              </a:ext>
            </a:extLst>
          </p:cNvPr>
          <p:cNvSpPr/>
          <p:nvPr/>
        </p:nvSpPr>
        <p:spPr>
          <a:xfrm>
            <a:off x="2313713" y="4831932"/>
            <a:ext cx="1393570" cy="1863782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1400">
              <a:solidFill>
                <a:srgbClr val="4C4C4C"/>
              </a:solidFill>
              <a:ea typeface="Verdana" panose="020B0604030504040204" pitchFamily="34" charset="0"/>
            </a:endParaRPr>
          </a:p>
        </p:txBody>
      </p:sp>
      <p:sp>
        <p:nvSpPr>
          <p:cNvPr id="92" name="Shape 6573">
            <a:extLst>
              <a:ext uri="{FF2B5EF4-FFF2-40B4-BE49-F238E27FC236}">
                <a16:creationId xmlns:a16="http://schemas.microsoft.com/office/drawing/2014/main" id="{6DFDF124-C269-07A8-EF0A-34FDF6A5C83F}"/>
              </a:ext>
            </a:extLst>
          </p:cNvPr>
          <p:cNvSpPr/>
          <p:nvPr/>
        </p:nvSpPr>
        <p:spPr>
          <a:xfrm>
            <a:off x="2974773" y="4109404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BD3DD55C-A705-578F-17C5-4B93917820F6}"/>
              </a:ext>
            </a:extLst>
          </p:cNvPr>
          <p:cNvSpPr txBox="1">
            <a:spLocks/>
          </p:cNvSpPr>
          <p:nvPr/>
        </p:nvSpPr>
        <p:spPr>
          <a:xfrm>
            <a:off x="2313714" y="5551903"/>
            <a:ext cx="1393570" cy="94904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MCOs &amp; other stakeholders give HHSC feedback</a:t>
            </a:r>
          </a:p>
        </p:txBody>
      </p:sp>
      <p:sp>
        <p:nvSpPr>
          <p:cNvPr id="94" name="Shape 6561">
            <a:extLst>
              <a:ext uri="{FF2B5EF4-FFF2-40B4-BE49-F238E27FC236}">
                <a16:creationId xmlns:a16="http://schemas.microsoft.com/office/drawing/2014/main" id="{AFFC574A-E606-22CE-B35D-BDECD96B3B77}"/>
              </a:ext>
            </a:extLst>
          </p:cNvPr>
          <p:cNvSpPr>
            <a:spLocks noChangeAspect="1"/>
          </p:cNvSpPr>
          <p:nvPr/>
        </p:nvSpPr>
        <p:spPr>
          <a:xfrm>
            <a:off x="3961886" y="1704218"/>
            <a:ext cx="1393570" cy="1808174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1400">
              <a:solidFill>
                <a:srgbClr val="4C4C4C"/>
              </a:solidFill>
              <a:ea typeface="Verdana" panose="020B0604030504040204" pitchFamily="34" charset="0"/>
            </a:endParaRPr>
          </a:p>
        </p:txBody>
      </p:sp>
      <p:sp>
        <p:nvSpPr>
          <p:cNvPr id="95" name="Shape 6574">
            <a:extLst>
              <a:ext uri="{FF2B5EF4-FFF2-40B4-BE49-F238E27FC236}">
                <a16:creationId xmlns:a16="http://schemas.microsoft.com/office/drawing/2014/main" id="{72D664FE-D803-E57E-8A8B-18B82EE4BECB}"/>
              </a:ext>
            </a:extLst>
          </p:cNvPr>
          <p:cNvSpPr/>
          <p:nvPr/>
        </p:nvSpPr>
        <p:spPr>
          <a:xfrm>
            <a:off x="4401421" y="4097951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635A0026-DCAA-7B09-B7B8-A4F793ADC86F}"/>
              </a:ext>
            </a:extLst>
          </p:cNvPr>
          <p:cNvSpPr txBox="1">
            <a:spLocks/>
          </p:cNvSpPr>
          <p:nvPr/>
        </p:nvSpPr>
        <p:spPr>
          <a:xfrm>
            <a:off x="3961884" y="2531393"/>
            <a:ext cx="1393570" cy="718210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spc="-5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HHSC finalizes </a:t>
            </a: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screening questions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1875A0C-5A16-DD69-ABEF-920C0DFAFE70}"/>
              </a:ext>
            </a:extLst>
          </p:cNvPr>
          <p:cNvSpPr/>
          <p:nvPr/>
        </p:nvSpPr>
        <p:spPr>
          <a:xfrm>
            <a:off x="9937315" y="1732776"/>
            <a:ext cx="1415464" cy="176544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6242CAB-7E74-BF8A-9602-2EFBCD5AF0D7}"/>
              </a:ext>
            </a:extLst>
          </p:cNvPr>
          <p:cNvSpPr/>
          <p:nvPr/>
        </p:nvSpPr>
        <p:spPr>
          <a:xfrm>
            <a:off x="4309204" y="4822226"/>
            <a:ext cx="1404203" cy="1863782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D8F50CE-F52D-D609-CC17-5AD650522C27}"/>
              </a:ext>
            </a:extLst>
          </p:cNvPr>
          <p:cNvSpPr/>
          <p:nvPr/>
        </p:nvSpPr>
        <p:spPr>
          <a:xfrm>
            <a:off x="7974104" y="1708480"/>
            <a:ext cx="1385691" cy="181925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E131011-8AE9-11ED-8F01-AD24360E42F6}"/>
              </a:ext>
            </a:extLst>
          </p:cNvPr>
          <p:cNvSpPr/>
          <p:nvPr/>
        </p:nvSpPr>
        <p:spPr>
          <a:xfrm>
            <a:off x="8306012" y="4820529"/>
            <a:ext cx="1406167" cy="1841707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1" name="Shape 6560">
            <a:extLst>
              <a:ext uri="{FF2B5EF4-FFF2-40B4-BE49-F238E27FC236}">
                <a16:creationId xmlns:a16="http://schemas.microsoft.com/office/drawing/2014/main" id="{0FA0F3BE-274E-3753-7BE5-E19BE645453D}"/>
              </a:ext>
            </a:extLst>
          </p:cNvPr>
          <p:cNvSpPr>
            <a:spLocks noChangeAspect="1"/>
          </p:cNvSpPr>
          <p:nvPr/>
        </p:nvSpPr>
        <p:spPr>
          <a:xfrm>
            <a:off x="1961329" y="1702511"/>
            <a:ext cx="1393570" cy="182660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1400" dirty="0">
              <a:solidFill>
                <a:srgbClr val="4C4C4C"/>
              </a:solidFill>
              <a:ea typeface="Verdana" panose="020B0604030504040204" pitchFamily="34" charset="0"/>
            </a:endParaRPr>
          </a:p>
        </p:txBody>
      </p:sp>
      <p:sp>
        <p:nvSpPr>
          <p:cNvPr id="102" name="Shape 6568">
            <a:extLst>
              <a:ext uri="{FF2B5EF4-FFF2-40B4-BE49-F238E27FC236}">
                <a16:creationId xmlns:a16="http://schemas.microsoft.com/office/drawing/2014/main" id="{D0D801DC-985B-6D67-9772-0FFAC68981A5}"/>
              </a:ext>
            </a:extLst>
          </p:cNvPr>
          <p:cNvSpPr/>
          <p:nvPr/>
        </p:nvSpPr>
        <p:spPr>
          <a:xfrm flipV="1">
            <a:off x="2460373" y="3597962"/>
            <a:ext cx="0" cy="527276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03" name="Shape 6572">
            <a:extLst>
              <a:ext uri="{FF2B5EF4-FFF2-40B4-BE49-F238E27FC236}">
                <a16:creationId xmlns:a16="http://schemas.microsoft.com/office/drawing/2014/main" id="{2B2A6662-F265-0E3D-BD85-1732ED1382E9}"/>
              </a:ext>
            </a:extLst>
          </p:cNvPr>
          <p:cNvSpPr/>
          <p:nvPr/>
        </p:nvSpPr>
        <p:spPr>
          <a:xfrm>
            <a:off x="2371317" y="4097951"/>
            <a:ext cx="178113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5EFB830D-71EF-BB2B-FD98-D88F1FF1C645}"/>
              </a:ext>
            </a:extLst>
          </p:cNvPr>
          <p:cNvSpPr txBox="1">
            <a:spLocks/>
          </p:cNvSpPr>
          <p:nvPr/>
        </p:nvSpPr>
        <p:spPr>
          <a:xfrm>
            <a:off x="1963794" y="2533637"/>
            <a:ext cx="1391102" cy="71372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HHSC drafts screening questions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422B70-01FC-822D-0FD6-1CDC7336AEDC}"/>
              </a:ext>
            </a:extLst>
          </p:cNvPr>
          <p:cNvSpPr/>
          <p:nvPr/>
        </p:nvSpPr>
        <p:spPr>
          <a:xfrm>
            <a:off x="6315328" y="4830995"/>
            <a:ext cx="1388763" cy="1829263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7636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Shape 6573">
            <a:extLst>
              <a:ext uri="{FF2B5EF4-FFF2-40B4-BE49-F238E27FC236}">
                <a16:creationId xmlns:a16="http://schemas.microsoft.com/office/drawing/2014/main" id="{797799B9-A711-D0B7-38AB-315DC359CF94}"/>
              </a:ext>
            </a:extLst>
          </p:cNvPr>
          <p:cNvSpPr/>
          <p:nvPr/>
        </p:nvSpPr>
        <p:spPr>
          <a:xfrm>
            <a:off x="7006800" y="4104704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07" name="Shape 6576">
            <a:extLst>
              <a:ext uri="{FF2B5EF4-FFF2-40B4-BE49-F238E27FC236}">
                <a16:creationId xmlns:a16="http://schemas.microsoft.com/office/drawing/2014/main" id="{0D583132-A07B-BC3C-186A-CB2C3345896A}"/>
              </a:ext>
            </a:extLst>
          </p:cNvPr>
          <p:cNvSpPr/>
          <p:nvPr/>
        </p:nvSpPr>
        <p:spPr>
          <a:xfrm>
            <a:off x="6486413" y="4101824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08" name="Shape 6561">
            <a:extLst>
              <a:ext uri="{FF2B5EF4-FFF2-40B4-BE49-F238E27FC236}">
                <a16:creationId xmlns:a16="http://schemas.microsoft.com/office/drawing/2014/main" id="{376337EE-29CE-7398-6BEB-DF3CFEF89334}"/>
              </a:ext>
            </a:extLst>
          </p:cNvPr>
          <p:cNvSpPr>
            <a:spLocks noChangeAspect="1"/>
          </p:cNvSpPr>
          <p:nvPr/>
        </p:nvSpPr>
        <p:spPr>
          <a:xfrm>
            <a:off x="5962944" y="1701294"/>
            <a:ext cx="1386700" cy="1808176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1400">
              <a:solidFill>
                <a:srgbClr val="4C4C4C"/>
              </a:solidFill>
              <a:ea typeface="Verdana" panose="020B060403050404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DDB20D1-8DBD-7BA1-40AA-D0EB9F23E12F}"/>
              </a:ext>
            </a:extLst>
          </p:cNvPr>
          <p:cNvSpPr/>
          <p:nvPr/>
        </p:nvSpPr>
        <p:spPr>
          <a:xfrm>
            <a:off x="10314100" y="4830995"/>
            <a:ext cx="1393571" cy="1831704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87636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0" name="Shape 6573">
            <a:extLst>
              <a:ext uri="{FF2B5EF4-FFF2-40B4-BE49-F238E27FC236}">
                <a16:creationId xmlns:a16="http://schemas.microsoft.com/office/drawing/2014/main" id="{1F3110C4-1E81-1D51-6EA3-4893FE0449D8}"/>
              </a:ext>
            </a:extLst>
          </p:cNvPr>
          <p:cNvSpPr/>
          <p:nvPr/>
        </p:nvSpPr>
        <p:spPr>
          <a:xfrm>
            <a:off x="10971524" y="4104703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1" name="Shape 6573">
            <a:extLst>
              <a:ext uri="{FF2B5EF4-FFF2-40B4-BE49-F238E27FC236}">
                <a16:creationId xmlns:a16="http://schemas.microsoft.com/office/drawing/2014/main" id="{5BB5B992-4713-7955-5C0D-CF0BDD044214}"/>
              </a:ext>
            </a:extLst>
          </p:cNvPr>
          <p:cNvSpPr/>
          <p:nvPr/>
        </p:nvSpPr>
        <p:spPr>
          <a:xfrm>
            <a:off x="10457821" y="4090374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2" name="Shape 6573">
            <a:extLst>
              <a:ext uri="{FF2B5EF4-FFF2-40B4-BE49-F238E27FC236}">
                <a16:creationId xmlns:a16="http://schemas.microsoft.com/office/drawing/2014/main" id="{53288DD7-E96A-C552-2F7D-919D9636751B}"/>
              </a:ext>
            </a:extLst>
          </p:cNvPr>
          <p:cNvSpPr/>
          <p:nvPr/>
        </p:nvSpPr>
        <p:spPr>
          <a:xfrm>
            <a:off x="8435635" y="4064045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3" name="Shape 6573">
            <a:extLst>
              <a:ext uri="{FF2B5EF4-FFF2-40B4-BE49-F238E27FC236}">
                <a16:creationId xmlns:a16="http://schemas.microsoft.com/office/drawing/2014/main" id="{6A27783E-7F89-9BBC-E155-4E422BA7459F}"/>
              </a:ext>
            </a:extLst>
          </p:cNvPr>
          <p:cNvSpPr/>
          <p:nvPr/>
        </p:nvSpPr>
        <p:spPr>
          <a:xfrm rot="10800000">
            <a:off x="8971030" y="4104704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4" name="Shape 6568">
            <a:extLst>
              <a:ext uri="{FF2B5EF4-FFF2-40B4-BE49-F238E27FC236}">
                <a16:creationId xmlns:a16="http://schemas.microsoft.com/office/drawing/2014/main" id="{E0F14273-4094-81AC-2C17-F8E5635D4557}"/>
              </a:ext>
            </a:extLst>
          </p:cNvPr>
          <p:cNvSpPr/>
          <p:nvPr/>
        </p:nvSpPr>
        <p:spPr>
          <a:xfrm flipV="1">
            <a:off x="4496958" y="3597962"/>
            <a:ext cx="0" cy="527276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5" name="Shape 6568">
            <a:extLst>
              <a:ext uri="{FF2B5EF4-FFF2-40B4-BE49-F238E27FC236}">
                <a16:creationId xmlns:a16="http://schemas.microsoft.com/office/drawing/2014/main" id="{2EF999AF-914A-2C2B-7572-CB82CD9DAC04}"/>
              </a:ext>
            </a:extLst>
          </p:cNvPr>
          <p:cNvSpPr/>
          <p:nvPr/>
        </p:nvSpPr>
        <p:spPr>
          <a:xfrm flipV="1">
            <a:off x="6578678" y="3597962"/>
            <a:ext cx="0" cy="527276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6" name="Shape 6568">
            <a:extLst>
              <a:ext uri="{FF2B5EF4-FFF2-40B4-BE49-F238E27FC236}">
                <a16:creationId xmlns:a16="http://schemas.microsoft.com/office/drawing/2014/main" id="{8797FABA-936B-824E-B9B1-F8555CDAF60E}"/>
              </a:ext>
            </a:extLst>
          </p:cNvPr>
          <p:cNvSpPr/>
          <p:nvPr/>
        </p:nvSpPr>
        <p:spPr>
          <a:xfrm flipV="1">
            <a:off x="8517321" y="3597962"/>
            <a:ext cx="0" cy="527276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7" name="Shape 6568">
            <a:extLst>
              <a:ext uri="{FF2B5EF4-FFF2-40B4-BE49-F238E27FC236}">
                <a16:creationId xmlns:a16="http://schemas.microsoft.com/office/drawing/2014/main" id="{829FB697-45B5-EBBA-09AA-B8620D6FFF1D}"/>
              </a:ext>
            </a:extLst>
          </p:cNvPr>
          <p:cNvSpPr/>
          <p:nvPr/>
        </p:nvSpPr>
        <p:spPr>
          <a:xfrm flipV="1">
            <a:off x="10544328" y="3597962"/>
            <a:ext cx="0" cy="527276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8" name="Shape 6568">
            <a:extLst>
              <a:ext uri="{FF2B5EF4-FFF2-40B4-BE49-F238E27FC236}">
                <a16:creationId xmlns:a16="http://schemas.microsoft.com/office/drawing/2014/main" id="{B63FAAEA-1AB3-DCE3-B90C-8D9A3C60D980}"/>
              </a:ext>
            </a:extLst>
          </p:cNvPr>
          <p:cNvSpPr/>
          <p:nvPr/>
        </p:nvSpPr>
        <p:spPr>
          <a:xfrm flipH="1">
            <a:off x="3062422" y="4228278"/>
            <a:ext cx="2816" cy="523331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19" name="Shape 6568">
            <a:extLst>
              <a:ext uri="{FF2B5EF4-FFF2-40B4-BE49-F238E27FC236}">
                <a16:creationId xmlns:a16="http://schemas.microsoft.com/office/drawing/2014/main" id="{F52EF5DA-C8A0-6CC2-D7DE-460F9CA9A57E}"/>
              </a:ext>
            </a:extLst>
          </p:cNvPr>
          <p:cNvSpPr/>
          <p:nvPr/>
        </p:nvSpPr>
        <p:spPr>
          <a:xfrm flipH="1">
            <a:off x="5085691" y="4213598"/>
            <a:ext cx="2816" cy="523331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20" name="Shape 6573">
            <a:extLst>
              <a:ext uri="{FF2B5EF4-FFF2-40B4-BE49-F238E27FC236}">
                <a16:creationId xmlns:a16="http://schemas.microsoft.com/office/drawing/2014/main" id="{D22E18B9-0404-EFFE-ED21-E186903DD1CB}"/>
              </a:ext>
            </a:extLst>
          </p:cNvPr>
          <p:cNvSpPr/>
          <p:nvPr/>
        </p:nvSpPr>
        <p:spPr>
          <a:xfrm>
            <a:off x="5011357" y="4083392"/>
            <a:ext cx="178114" cy="178114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21" name="Shape 6568">
            <a:extLst>
              <a:ext uri="{FF2B5EF4-FFF2-40B4-BE49-F238E27FC236}">
                <a16:creationId xmlns:a16="http://schemas.microsoft.com/office/drawing/2014/main" id="{CA473795-D739-7CEE-B1E9-C6C9808A7767}"/>
              </a:ext>
            </a:extLst>
          </p:cNvPr>
          <p:cNvSpPr/>
          <p:nvPr/>
        </p:nvSpPr>
        <p:spPr>
          <a:xfrm flipH="1">
            <a:off x="7087484" y="4214668"/>
            <a:ext cx="2816" cy="523331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22" name="Shape 6568">
            <a:extLst>
              <a:ext uri="{FF2B5EF4-FFF2-40B4-BE49-F238E27FC236}">
                <a16:creationId xmlns:a16="http://schemas.microsoft.com/office/drawing/2014/main" id="{150F31F4-8CC4-9AC1-30B6-EBE2D82E27AC}"/>
              </a:ext>
            </a:extLst>
          </p:cNvPr>
          <p:cNvSpPr/>
          <p:nvPr/>
        </p:nvSpPr>
        <p:spPr>
          <a:xfrm flipH="1">
            <a:off x="9047332" y="4217462"/>
            <a:ext cx="2816" cy="523331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23" name="Shape 6568">
            <a:extLst>
              <a:ext uri="{FF2B5EF4-FFF2-40B4-BE49-F238E27FC236}">
                <a16:creationId xmlns:a16="http://schemas.microsoft.com/office/drawing/2014/main" id="{76808895-BA35-A387-9C1F-908717F2C371}"/>
              </a:ext>
            </a:extLst>
          </p:cNvPr>
          <p:cNvSpPr/>
          <p:nvPr/>
        </p:nvSpPr>
        <p:spPr>
          <a:xfrm flipH="1">
            <a:off x="11049973" y="4216941"/>
            <a:ext cx="2816" cy="523331"/>
          </a:xfrm>
          <a:prstGeom prst="line">
            <a:avLst/>
          </a:prstGeom>
          <a:noFill/>
          <a:ln w="38100" cap="flat">
            <a:solidFill>
              <a:sysClr val="window" lastClr="FFFFFF">
                <a:lumMod val="85000"/>
              </a:sys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24" name="Subtitle 2">
            <a:extLst>
              <a:ext uri="{FF2B5EF4-FFF2-40B4-BE49-F238E27FC236}">
                <a16:creationId xmlns:a16="http://schemas.microsoft.com/office/drawing/2014/main" id="{50FE0485-BAB5-91C9-062F-C2ABA8A20500}"/>
              </a:ext>
            </a:extLst>
          </p:cNvPr>
          <p:cNvSpPr txBox="1">
            <a:spLocks/>
          </p:cNvSpPr>
          <p:nvPr/>
        </p:nvSpPr>
        <p:spPr>
          <a:xfrm>
            <a:off x="7974101" y="2436528"/>
            <a:ext cx="1385694" cy="907941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spc="-5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Doulas &amp; CHW </a:t>
            </a: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enrollment period in PEMS</a:t>
            </a:r>
          </a:p>
        </p:txBody>
      </p:sp>
      <p:sp>
        <p:nvSpPr>
          <p:cNvPr id="125" name="Subtitle 2">
            <a:extLst>
              <a:ext uri="{FF2B5EF4-FFF2-40B4-BE49-F238E27FC236}">
                <a16:creationId xmlns:a16="http://schemas.microsoft.com/office/drawing/2014/main" id="{574BEBB9-7148-7F86-57F2-0B2D26C060D1}"/>
              </a:ext>
            </a:extLst>
          </p:cNvPr>
          <p:cNvSpPr txBox="1">
            <a:spLocks/>
          </p:cNvSpPr>
          <p:nvPr/>
        </p:nvSpPr>
        <p:spPr>
          <a:xfrm>
            <a:off x="9937314" y="2436528"/>
            <a:ext cx="1415464" cy="907941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spc="-8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Doulas &amp; CHWs </a:t>
            </a: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submit claims for CPW services</a:t>
            </a:r>
          </a:p>
        </p:txBody>
      </p:sp>
      <p:sp>
        <p:nvSpPr>
          <p:cNvPr id="126" name="Subtitle 2">
            <a:extLst>
              <a:ext uri="{FF2B5EF4-FFF2-40B4-BE49-F238E27FC236}">
                <a16:creationId xmlns:a16="http://schemas.microsoft.com/office/drawing/2014/main" id="{6A9F1435-6DD4-5064-74F0-C45E7107369A}"/>
              </a:ext>
            </a:extLst>
          </p:cNvPr>
          <p:cNvSpPr txBox="1">
            <a:spLocks/>
          </p:cNvSpPr>
          <p:nvPr/>
        </p:nvSpPr>
        <p:spPr>
          <a:xfrm>
            <a:off x="4309202" y="5464732"/>
            <a:ext cx="1393570" cy="1123384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HHSC drafts / finalizes </a:t>
            </a:r>
            <a:b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MCO contract requirements </a:t>
            </a:r>
            <a:r>
              <a:rPr lang="en-US" sz="1400" spc="-12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(UMCC &amp; UMCM)</a:t>
            </a:r>
          </a:p>
        </p:txBody>
      </p:sp>
      <p:sp>
        <p:nvSpPr>
          <p:cNvPr id="127" name="Subtitle 2">
            <a:extLst>
              <a:ext uri="{FF2B5EF4-FFF2-40B4-BE49-F238E27FC236}">
                <a16:creationId xmlns:a16="http://schemas.microsoft.com/office/drawing/2014/main" id="{13E4BE06-126D-67F7-E5FD-9876FC6A93BB}"/>
              </a:ext>
            </a:extLst>
          </p:cNvPr>
          <p:cNvSpPr txBox="1">
            <a:spLocks/>
          </p:cNvSpPr>
          <p:nvPr/>
        </p:nvSpPr>
        <p:spPr>
          <a:xfrm>
            <a:off x="5973545" y="2531393"/>
            <a:ext cx="1376100" cy="718210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Doula and CHW begin CPW training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59C23D4-CF0E-CD52-6F4B-A86A0167BF2F}"/>
              </a:ext>
            </a:extLst>
          </p:cNvPr>
          <p:cNvSpPr txBox="1">
            <a:spLocks/>
          </p:cNvSpPr>
          <p:nvPr/>
        </p:nvSpPr>
        <p:spPr>
          <a:xfrm>
            <a:off x="6304690" y="5647441"/>
            <a:ext cx="1379171" cy="718210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Contract &amp; SPA revisions effective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DF274B9E-9839-D567-1987-53874726F136}"/>
              </a:ext>
            </a:extLst>
          </p:cNvPr>
          <p:cNvSpPr txBox="1">
            <a:spLocks/>
          </p:cNvSpPr>
          <p:nvPr/>
        </p:nvSpPr>
        <p:spPr>
          <a:xfrm>
            <a:off x="8321708" y="5444854"/>
            <a:ext cx="1386700" cy="1123384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400" spc="-5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MCOs and </a:t>
            </a:r>
            <a:br>
              <a:rPr lang="en-US" sz="1400" spc="-5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</a:br>
            <a:r>
              <a:rPr lang="en-US" sz="1400" spc="-5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TTF start screening &amp; sending results to HHSC</a:t>
            </a:r>
            <a:endParaRPr lang="en-US" sz="1400" spc="-5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0" name="Subtitle 2">
            <a:extLst>
              <a:ext uri="{FF2B5EF4-FFF2-40B4-BE49-F238E27FC236}">
                <a16:creationId xmlns:a16="http://schemas.microsoft.com/office/drawing/2014/main" id="{8BD9C862-3ADB-4C48-DD43-7111D9F560D9}"/>
              </a:ext>
            </a:extLst>
          </p:cNvPr>
          <p:cNvSpPr txBox="1">
            <a:spLocks/>
          </p:cNvSpPr>
          <p:nvPr/>
        </p:nvSpPr>
        <p:spPr>
          <a:xfrm>
            <a:off x="10310328" y="5532025"/>
            <a:ext cx="1393571" cy="949042"/>
          </a:xfrm>
          <a:prstGeom prst="rect">
            <a:avLst/>
          </a:prstGeom>
          <a:noFill/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HHSC </a:t>
            </a:r>
            <a:b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reports </a:t>
            </a:r>
            <a:b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back to Legislature</a:t>
            </a:r>
          </a:p>
        </p:txBody>
      </p:sp>
      <p:sp>
        <p:nvSpPr>
          <p:cNvPr id="131" name="Shape 6560">
            <a:extLst>
              <a:ext uri="{FF2B5EF4-FFF2-40B4-BE49-F238E27FC236}">
                <a16:creationId xmlns:a16="http://schemas.microsoft.com/office/drawing/2014/main" id="{26A7094B-8508-576F-EDCE-CDAC0ADAAFCC}"/>
              </a:ext>
            </a:extLst>
          </p:cNvPr>
          <p:cNvSpPr>
            <a:spLocks noChangeAspect="1"/>
          </p:cNvSpPr>
          <p:nvPr/>
        </p:nvSpPr>
        <p:spPr>
          <a:xfrm>
            <a:off x="1998229" y="1752207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32" name="Subtitle 2">
            <a:extLst>
              <a:ext uri="{FF2B5EF4-FFF2-40B4-BE49-F238E27FC236}">
                <a16:creationId xmlns:a16="http://schemas.microsoft.com/office/drawing/2014/main" id="{D3B726CB-09A9-8510-1C2C-2F227E15E073}"/>
              </a:ext>
            </a:extLst>
          </p:cNvPr>
          <p:cNvSpPr txBox="1">
            <a:spLocks/>
          </p:cNvSpPr>
          <p:nvPr/>
        </p:nvSpPr>
        <p:spPr>
          <a:xfrm>
            <a:off x="1998227" y="1882998"/>
            <a:ext cx="1309379" cy="25654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Sept. 2023</a:t>
            </a:r>
          </a:p>
        </p:txBody>
      </p:sp>
      <p:sp>
        <p:nvSpPr>
          <p:cNvPr id="133" name="Shape 6560">
            <a:extLst>
              <a:ext uri="{FF2B5EF4-FFF2-40B4-BE49-F238E27FC236}">
                <a16:creationId xmlns:a16="http://schemas.microsoft.com/office/drawing/2014/main" id="{53E5069F-D64C-D965-4AFF-7C0DEFBA06D3}"/>
              </a:ext>
            </a:extLst>
          </p:cNvPr>
          <p:cNvSpPr>
            <a:spLocks noChangeAspect="1"/>
          </p:cNvSpPr>
          <p:nvPr/>
        </p:nvSpPr>
        <p:spPr>
          <a:xfrm>
            <a:off x="3998873" y="1745435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34" name="Subtitle 2">
            <a:extLst>
              <a:ext uri="{FF2B5EF4-FFF2-40B4-BE49-F238E27FC236}">
                <a16:creationId xmlns:a16="http://schemas.microsoft.com/office/drawing/2014/main" id="{DD507831-0264-575C-EA95-08EB0AB9C7A7}"/>
              </a:ext>
            </a:extLst>
          </p:cNvPr>
          <p:cNvSpPr txBox="1">
            <a:spLocks/>
          </p:cNvSpPr>
          <p:nvPr/>
        </p:nvSpPr>
        <p:spPr>
          <a:xfrm>
            <a:off x="3998871" y="1805834"/>
            <a:ext cx="1309379" cy="43088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Dec. 2023 –</a:t>
            </a:r>
            <a:b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</a:b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Feb. 2024</a:t>
            </a:r>
          </a:p>
        </p:txBody>
      </p:sp>
      <p:sp>
        <p:nvSpPr>
          <p:cNvPr id="135" name="Shape 6560">
            <a:extLst>
              <a:ext uri="{FF2B5EF4-FFF2-40B4-BE49-F238E27FC236}">
                <a16:creationId xmlns:a16="http://schemas.microsoft.com/office/drawing/2014/main" id="{29F75F3A-CDB1-9437-1E12-9D2599F2F3D9}"/>
              </a:ext>
            </a:extLst>
          </p:cNvPr>
          <p:cNvSpPr>
            <a:spLocks noChangeAspect="1"/>
          </p:cNvSpPr>
          <p:nvPr/>
        </p:nvSpPr>
        <p:spPr>
          <a:xfrm>
            <a:off x="5988834" y="1736889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36" name="Subtitle 2">
            <a:extLst>
              <a:ext uri="{FF2B5EF4-FFF2-40B4-BE49-F238E27FC236}">
                <a16:creationId xmlns:a16="http://schemas.microsoft.com/office/drawing/2014/main" id="{C30639B9-F622-A65B-2E0A-8620DE49E273}"/>
              </a:ext>
            </a:extLst>
          </p:cNvPr>
          <p:cNvSpPr txBox="1">
            <a:spLocks/>
          </p:cNvSpPr>
          <p:nvPr/>
        </p:nvSpPr>
        <p:spPr>
          <a:xfrm>
            <a:off x="5988832" y="1867680"/>
            <a:ext cx="1309379" cy="25654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June 2024</a:t>
            </a:r>
          </a:p>
        </p:txBody>
      </p:sp>
      <p:sp>
        <p:nvSpPr>
          <p:cNvPr id="137" name="Shape 6560">
            <a:extLst>
              <a:ext uri="{FF2B5EF4-FFF2-40B4-BE49-F238E27FC236}">
                <a16:creationId xmlns:a16="http://schemas.microsoft.com/office/drawing/2014/main" id="{D069B57F-CFED-5644-0A79-2706DDDE1361}"/>
              </a:ext>
            </a:extLst>
          </p:cNvPr>
          <p:cNvSpPr>
            <a:spLocks noChangeAspect="1"/>
          </p:cNvSpPr>
          <p:nvPr/>
        </p:nvSpPr>
        <p:spPr>
          <a:xfrm>
            <a:off x="8008066" y="1748600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38" name="Subtitle 2">
            <a:extLst>
              <a:ext uri="{FF2B5EF4-FFF2-40B4-BE49-F238E27FC236}">
                <a16:creationId xmlns:a16="http://schemas.microsoft.com/office/drawing/2014/main" id="{4DB261F6-F2C2-9DE2-A44B-F22513270087}"/>
              </a:ext>
            </a:extLst>
          </p:cNvPr>
          <p:cNvSpPr txBox="1">
            <a:spLocks/>
          </p:cNvSpPr>
          <p:nvPr/>
        </p:nvSpPr>
        <p:spPr>
          <a:xfrm>
            <a:off x="8008064" y="1808999"/>
            <a:ext cx="1309379" cy="43088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Fall-Winter 2024</a:t>
            </a:r>
          </a:p>
        </p:txBody>
      </p:sp>
      <p:sp>
        <p:nvSpPr>
          <p:cNvPr id="139" name="Shape 6560">
            <a:extLst>
              <a:ext uri="{FF2B5EF4-FFF2-40B4-BE49-F238E27FC236}">
                <a16:creationId xmlns:a16="http://schemas.microsoft.com/office/drawing/2014/main" id="{4CB13C62-D775-81E0-E184-58D6D96CB78F}"/>
              </a:ext>
            </a:extLst>
          </p:cNvPr>
          <p:cNvSpPr>
            <a:spLocks noChangeAspect="1"/>
          </p:cNvSpPr>
          <p:nvPr/>
        </p:nvSpPr>
        <p:spPr>
          <a:xfrm>
            <a:off x="9981245" y="1772073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FC28565A-5429-D78B-054C-A2ACF9C56F54}"/>
              </a:ext>
            </a:extLst>
          </p:cNvPr>
          <p:cNvSpPr txBox="1">
            <a:spLocks/>
          </p:cNvSpPr>
          <p:nvPr/>
        </p:nvSpPr>
        <p:spPr>
          <a:xfrm>
            <a:off x="9981243" y="1832472"/>
            <a:ext cx="1309379" cy="43088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sz="1400" b="1" spc="-1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Fall-Winter 2024 </a:t>
            </a:r>
            <a:endParaRPr lang="en-US" sz="1400" b="1" spc="-50" dirty="0">
              <a:solidFill>
                <a:srgbClr val="022167"/>
              </a:solidFill>
              <a:latin typeface="Verdana" panose="020B0604030504040204" pitchFamily="34" charset="0"/>
              <a:ea typeface="Verdana" panose="020B060403050404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1" name="Shape 6560">
            <a:extLst>
              <a:ext uri="{FF2B5EF4-FFF2-40B4-BE49-F238E27FC236}">
                <a16:creationId xmlns:a16="http://schemas.microsoft.com/office/drawing/2014/main" id="{74F504A2-740A-D40D-7857-97832F80A0C0}"/>
              </a:ext>
            </a:extLst>
          </p:cNvPr>
          <p:cNvSpPr>
            <a:spLocks noChangeAspect="1"/>
          </p:cNvSpPr>
          <p:nvPr/>
        </p:nvSpPr>
        <p:spPr>
          <a:xfrm>
            <a:off x="2349509" y="4862366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42" name="Subtitle 2">
            <a:extLst>
              <a:ext uri="{FF2B5EF4-FFF2-40B4-BE49-F238E27FC236}">
                <a16:creationId xmlns:a16="http://schemas.microsoft.com/office/drawing/2014/main" id="{30446FE8-6CA2-4ACC-8E24-5AEBBC5BE695}"/>
              </a:ext>
            </a:extLst>
          </p:cNvPr>
          <p:cNvSpPr txBox="1">
            <a:spLocks/>
          </p:cNvSpPr>
          <p:nvPr/>
        </p:nvSpPr>
        <p:spPr>
          <a:xfrm>
            <a:off x="2349507" y="4922765"/>
            <a:ext cx="1309379" cy="43088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Oct. –</a:t>
            </a:r>
            <a:b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</a:b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Nov. 2023</a:t>
            </a:r>
          </a:p>
        </p:txBody>
      </p:sp>
      <p:sp>
        <p:nvSpPr>
          <p:cNvPr id="143" name="Shape 6560">
            <a:extLst>
              <a:ext uri="{FF2B5EF4-FFF2-40B4-BE49-F238E27FC236}">
                <a16:creationId xmlns:a16="http://schemas.microsoft.com/office/drawing/2014/main" id="{8AD6CA99-0869-6F81-8E87-E98575DA1F0E}"/>
              </a:ext>
            </a:extLst>
          </p:cNvPr>
          <p:cNvSpPr>
            <a:spLocks noChangeAspect="1"/>
          </p:cNvSpPr>
          <p:nvPr/>
        </p:nvSpPr>
        <p:spPr>
          <a:xfrm>
            <a:off x="4351257" y="4862366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44" name="Subtitle 2">
            <a:extLst>
              <a:ext uri="{FF2B5EF4-FFF2-40B4-BE49-F238E27FC236}">
                <a16:creationId xmlns:a16="http://schemas.microsoft.com/office/drawing/2014/main" id="{E7EEC402-3528-BCCB-14F6-554D2F9908DA}"/>
              </a:ext>
            </a:extLst>
          </p:cNvPr>
          <p:cNvSpPr txBox="1">
            <a:spLocks/>
          </p:cNvSpPr>
          <p:nvPr/>
        </p:nvSpPr>
        <p:spPr>
          <a:xfrm>
            <a:off x="4351255" y="4922765"/>
            <a:ext cx="1309379" cy="43088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Jan. –</a:t>
            </a:r>
            <a:b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</a:b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Aug. 2024</a:t>
            </a:r>
          </a:p>
        </p:txBody>
      </p:sp>
      <p:sp>
        <p:nvSpPr>
          <p:cNvPr id="145" name="Shape 6560">
            <a:extLst>
              <a:ext uri="{FF2B5EF4-FFF2-40B4-BE49-F238E27FC236}">
                <a16:creationId xmlns:a16="http://schemas.microsoft.com/office/drawing/2014/main" id="{8B170215-CBB3-7942-C5A0-141666D7CDC9}"/>
              </a:ext>
            </a:extLst>
          </p:cNvPr>
          <p:cNvSpPr>
            <a:spLocks noChangeAspect="1"/>
          </p:cNvSpPr>
          <p:nvPr/>
        </p:nvSpPr>
        <p:spPr>
          <a:xfrm>
            <a:off x="6340567" y="4859681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46" name="Subtitle 2">
            <a:extLst>
              <a:ext uri="{FF2B5EF4-FFF2-40B4-BE49-F238E27FC236}">
                <a16:creationId xmlns:a16="http://schemas.microsoft.com/office/drawing/2014/main" id="{3F68F469-A381-5463-52EB-F1A0D4B738E8}"/>
              </a:ext>
            </a:extLst>
          </p:cNvPr>
          <p:cNvSpPr txBox="1">
            <a:spLocks/>
          </p:cNvSpPr>
          <p:nvPr/>
        </p:nvSpPr>
        <p:spPr>
          <a:xfrm>
            <a:off x="6339586" y="4990472"/>
            <a:ext cx="1309379" cy="25654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Sept. 2024</a:t>
            </a:r>
          </a:p>
        </p:txBody>
      </p:sp>
      <p:sp>
        <p:nvSpPr>
          <p:cNvPr id="147" name="Shape 6560">
            <a:extLst>
              <a:ext uri="{FF2B5EF4-FFF2-40B4-BE49-F238E27FC236}">
                <a16:creationId xmlns:a16="http://schemas.microsoft.com/office/drawing/2014/main" id="{D3BFFB19-CAE1-2ADB-7A76-1D90BBACF20E}"/>
              </a:ext>
            </a:extLst>
          </p:cNvPr>
          <p:cNvSpPr>
            <a:spLocks noChangeAspect="1"/>
          </p:cNvSpPr>
          <p:nvPr/>
        </p:nvSpPr>
        <p:spPr>
          <a:xfrm>
            <a:off x="8350511" y="4852485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48" name="Subtitle 2">
            <a:extLst>
              <a:ext uri="{FF2B5EF4-FFF2-40B4-BE49-F238E27FC236}">
                <a16:creationId xmlns:a16="http://schemas.microsoft.com/office/drawing/2014/main" id="{82FD2FDA-898C-1D11-0DAD-19BC1898FFE0}"/>
              </a:ext>
            </a:extLst>
          </p:cNvPr>
          <p:cNvSpPr txBox="1">
            <a:spLocks/>
          </p:cNvSpPr>
          <p:nvPr/>
        </p:nvSpPr>
        <p:spPr>
          <a:xfrm>
            <a:off x="8350509" y="4983276"/>
            <a:ext cx="1309379" cy="25654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Fall 2024</a:t>
            </a:r>
          </a:p>
        </p:txBody>
      </p:sp>
      <p:sp>
        <p:nvSpPr>
          <p:cNvPr id="149" name="Shape 6560">
            <a:extLst>
              <a:ext uri="{FF2B5EF4-FFF2-40B4-BE49-F238E27FC236}">
                <a16:creationId xmlns:a16="http://schemas.microsoft.com/office/drawing/2014/main" id="{9A5A4180-4F13-5A8C-FD5D-960CF3893216}"/>
              </a:ext>
            </a:extLst>
          </p:cNvPr>
          <p:cNvSpPr>
            <a:spLocks noChangeAspect="1"/>
          </p:cNvSpPr>
          <p:nvPr/>
        </p:nvSpPr>
        <p:spPr>
          <a:xfrm>
            <a:off x="10354201" y="4853865"/>
            <a:ext cx="1309379" cy="533317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>
            <a:solidFill>
              <a:srgbClr val="3B4A6D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9BBCB428-593A-5CDC-B57C-BA06CACBE09C}"/>
              </a:ext>
            </a:extLst>
          </p:cNvPr>
          <p:cNvSpPr txBox="1">
            <a:spLocks/>
          </p:cNvSpPr>
          <p:nvPr/>
        </p:nvSpPr>
        <p:spPr>
          <a:xfrm>
            <a:off x="10352424" y="4984656"/>
            <a:ext cx="1309379" cy="25654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  <a:defRPr/>
            </a:pPr>
            <a:r>
              <a:rPr lang="en-US" sz="1400" b="1" spc="-50" dirty="0">
                <a:solidFill>
                  <a:srgbClr val="02216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Dec. 2024</a:t>
            </a:r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id="{14083286-1DFB-7D4C-4D71-A41C0F0C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Rockwell"/>
                <a:ea typeface="+mj-ea"/>
              </a:rPr>
              <a:t>H.B. 1575 Timeline</a:t>
            </a:r>
            <a:endParaRPr kumimoji="0" lang="en-US" b="1" i="0" u="none" strike="noStrike" kern="0" cap="none" spc="-10" normalizeH="0" noProof="0" dirty="0">
              <a:ln>
                <a:noFill/>
              </a:ln>
              <a:effectLst/>
              <a:uLnTx/>
              <a:uFillTx/>
              <a:latin typeface="Rockwell"/>
              <a:ea typeface="+mj-ea"/>
            </a:endParaRPr>
          </a:p>
        </p:txBody>
      </p:sp>
      <p:sp>
        <p:nvSpPr>
          <p:cNvPr id="153" name="Slide Number Placeholder 3">
            <a:extLst>
              <a:ext uri="{FF2B5EF4-FFF2-40B4-BE49-F238E27FC236}">
                <a16:creationId xmlns:a16="http://schemas.microsoft.com/office/drawing/2014/main" id="{B57B8EBC-8A54-F9CE-B9F8-750EF79E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869" y="63563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94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and Credentialing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59"/>
            <a:ext cx="9509760" cy="49371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Community Health Workers (CHWs)</a:t>
            </a:r>
          </a:p>
          <a:p>
            <a:pPr marL="342900" indent="-342900"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Certified by D</a:t>
            </a:r>
            <a:r>
              <a:rPr lang="en-US" sz="2000" dirty="0"/>
              <a:t>SHS.</a:t>
            </a:r>
          </a:p>
          <a:p>
            <a:pPr marL="342900" indent="-342900"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HHSC is coordinating</a:t>
            </a:r>
            <a:r>
              <a:rPr lang="en-US" sz="2000" dirty="0"/>
              <a:t> </a:t>
            </a: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with DSHS to ensure: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Proof of certification for existing CHWs.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Sufficient resources are available to train new CHWs interested in enrollment.</a:t>
            </a:r>
          </a:p>
          <a:p>
            <a:pPr marL="0" indent="0">
              <a:buNone/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</a:rPr>
              <a:t>Doulas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HHSC has developed credentialing criteria for enrollment.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Stakeholder feedback received and evaluated.</a:t>
            </a:r>
          </a:p>
          <a:p>
            <a:pPr marL="5715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Two pathways: experience or training.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02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09728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Doula Credentialing Criteria:  Experience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635872"/>
            <a:ext cx="9509760" cy="4673488"/>
          </a:xfrm>
        </p:spPr>
        <p:txBody>
          <a:bodyPr/>
          <a:lstStyle/>
          <a:p>
            <a:pPr marL="18288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Five years of experience as a doula.</a:t>
            </a:r>
          </a:p>
          <a:p>
            <a:pPr marL="1828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Standardized case management training.</a:t>
            </a:r>
          </a:p>
          <a:p>
            <a:pPr marL="1828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HIPAA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training.</a:t>
            </a:r>
          </a:p>
          <a:p>
            <a:pPr marL="1828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18 years of age.</a:t>
            </a:r>
            <a:endParaRPr lang="en-US" sz="2000" dirty="0">
              <a:solidFill>
                <a:srgbClr val="000000"/>
              </a:solidFill>
            </a:endParaRPr>
          </a:p>
          <a:p>
            <a:pPr marL="18288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Attendance in three births.</a:t>
            </a:r>
          </a:p>
          <a:p>
            <a:pPr marL="18288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Three professional letters of recommendations.</a:t>
            </a:r>
          </a:p>
          <a:p>
            <a:pPr marL="0" indent="0">
              <a:buNone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5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7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121343"/>
          </a:xfrm>
        </p:spPr>
        <p:txBody>
          <a:bodyPr/>
          <a:lstStyle/>
          <a:p>
            <a:r>
              <a:rPr lang="en-US" dirty="0"/>
              <a:t>Doula Credentialing Criteria: </a:t>
            </a:r>
            <a:br>
              <a:rPr lang="en-US" dirty="0"/>
            </a:br>
            <a:r>
              <a:rPr lang="en-US" dirty="0"/>
              <a:t>Training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635872"/>
            <a:ext cx="9509760" cy="46734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For providers without five years of experience: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Training that meets core competency requirements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  <a:p>
            <a:pPr marL="1828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Standardized case management training.</a:t>
            </a:r>
          </a:p>
          <a:p>
            <a:pPr marL="1828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HIPAA tr</a:t>
            </a:r>
            <a:r>
              <a:rPr lang="en-US" sz="2000" dirty="0" err="1">
                <a:solidFill>
                  <a:srgbClr val="000000"/>
                </a:solidFill>
                <a:latin typeface="Verdana"/>
              </a:rPr>
              <a:t>aining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pPr marL="1828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18 years of age.</a:t>
            </a:r>
            <a:endParaRPr lang="en-US" sz="2000" dirty="0">
              <a:solidFill>
                <a:srgbClr val="000000"/>
              </a:solidFill>
            </a:endParaRPr>
          </a:p>
          <a:p>
            <a:pPr marL="18288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Attendance in three births.</a:t>
            </a:r>
          </a:p>
          <a:p>
            <a:pPr marL="182880" indent="-342900">
              <a:defRPr/>
            </a:pPr>
            <a:r>
              <a:rPr lang="en-US" sz="2000" dirty="0">
                <a:solidFill>
                  <a:srgbClr val="000000"/>
                </a:solidFill>
              </a:rPr>
              <a:t>Three professional letters of recommendations.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5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4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Competencies for Training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737359"/>
            <a:ext cx="9509760" cy="493712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F03E0D-A009-E9B5-9CC3-B1FEC1E42655}"/>
              </a:ext>
            </a:extLst>
          </p:cNvPr>
          <p:cNvSpPr txBox="1">
            <a:spLocks/>
          </p:cNvSpPr>
          <p:nvPr/>
        </p:nvSpPr>
        <p:spPr>
          <a:xfrm>
            <a:off x="2331720" y="1635872"/>
            <a:ext cx="9063990" cy="4673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Verdana" panose="020B060403050404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}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Aleo" panose="00000500000000000000" pitchFamily="2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Childbirth education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Nonmedical comfort measures, prenatal support, and labor support techniques.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Chronic and acute health conditions during the perinatal period.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Cultural competency training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</a:rPr>
              <a:t>Lactation support. Or show proof of being a Certified Lactation Counselor (CLC) or International Board-Certified Lactation Consultant (IBCLC).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621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FB65-4C13-D4D0-1169-CC35F098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4320"/>
            <a:ext cx="9509760" cy="1121343"/>
          </a:xfrm>
        </p:spPr>
        <p:txBody>
          <a:bodyPr/>
          <a:lstStyle/>
          <a:p>
            <a:r>
              <a:rPr lang="en-US" dirty="0"/>
              <a:t>Required Training: All CPW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98C1-29FC-5929-26B2-E27EBD248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94560" y="1635872"/>
            <a:ext cx="9509760" cy="2925111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Standardized HHSC case management courses include: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total of four courses </a:t>
            </a:r>
            <a:r>
              <a:rPr lang="en-US" sz="1800" dirty="0">
                <a:solidFill>
                  <a:srgbClr val="000000"/>
                </a:solidFill>
                <a:latin typeface="Verdana"/>
              </a:rPr>
              <a:t>(self-paced online) need to be completed with certificate proof of completion prior to enrolling for two-day case management focused courses.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hlinkClick r:id="rId3"/>
              </a:rPr>
              <a:t>Case Manager | Texas Health Steps (txhealthsteps.com)</a:t>
            </a:r>
            <a:endParaRPr lang="en-US" sz="2000" dirty="0">
              <a:solidFill>
                <a:srgbClr val="000000"/>
              </a:solidFill>
              <a:latin typeface="Verdana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28600" indent="0">
              <a:buNone/>
              <a:defRPr/>
            </a:pPr>
            <a:endParaRPr lang="en-US" sz="2000" dirty="0"/>
          </a:p>
          <a:p>
            <a:pPr marL="228600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07EF5-9FFA-B23A-D1C9-61C84DF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215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215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FF16C-DE98-8673-265F-67037D1DC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635" y="3514465"/>
            <a:ext cx="6387610" cy="32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64495"/>
      </p:ext>
    </p:extLst>
  </p:cSld>
  <p:clrMapOvr>
    <a:masterClrMapping/>
  </p:clrMapOvr>
</p:sld>
</file>

<file path=ppt/theme/theme1.xml><?xml version="1.0" encoding="utf-8"?>
<a:theme xmlns:a="http://schemas.openxmlformats.org/drawingml/2006/main" name="Body Tex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-bright.potx" id="{CD01DA17-FC2F-4ABD-AA7F-0C130C9FDE0C}" vid="{8A067D76-F162-4D8A-AD52-87DA37A7BC80}"/>
    </a:ext>
  </a:extLst>
</a:theme>
</file>

<file path=ppt/theme/theme2.xml><?xml version="1.0" encoding="utf-8"?>
<a:theme xmlns:a="http://schemas.openxmlformats.org/drawingml/2006/main" name="Bullet Lis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-bright.potx" id="{CD01DA17-FC2F-4ABD-AA7F-0C130C9FDE0C}" vid="{660CA473-E98F-4EAB-8989-455C605F94F2}"/>
    </a:ext>
  </a:extLst>
</a:theme>
</file>

<file path=ppt/theme/theme3.xml><?xml version="1.0" encoding="utf-8"?>
<a:theme xmlns:a="http://schemas.openxmlformats.org/drawingml/2006/main" name="Numbered List Style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7F233F"/>
      </a:accent4>
      <a:accent5>
        <a:srgbClr val="00A19B"/>
      </a:accent5>
      <a:accent6>
        <a:srgbClr val="FFC6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16x9-bright.potx" id="{CD01DA17-FC2F-4ABD-AA7F-0C130C9FDE0C}" vid="{B8FCCC5E-E883-4D3A-93C1-21FA0475960C}"/>
    </a:ext>
  </a:extLst>
</a:theme>
</file>

<file path=ppt/theme/theme4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8CA23C-02CA-4EE2-9E1C-72A166F4DA1D}" vid="{3285BF92-6555-4D0F-9ACC-069E8FB5C991}"/>
    </a:ext>
  </a:extLst>
</a:theme>
</file>

<file path=ppt/theme/theme5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1D682AA1C594D9408673583E0B868" ma:contentTypeVersion="16" ma:contentTypeDescription="Create a new document." ma:contentTypeScope="" ma:versionID="b5e32ec1c01c8ffe36f5ab94d5d2a22c">
  <xsd:schema xmlns:xsd="http://www.w3.org/2001/XMLSchema" xmlns:xs="http://www.w3.org/2001/XMLSchema" xmlns:p="http://schemas.microsoft.com/office/2006/metadata/properties" xmlns:ns2="152ad360-2c4b-4d59-a472-10d78b64218a" xmlns:ns3="0a887852-9c48-4c93-a0e7-fdc61d6d6b6f" targetNamespace="http://schemas.microsoft.com/office/2006/metadata/properties" ma:root="true" ma:fieldsID="ebdbf48672322f57b777a754d1ce57c0" ns2:_="" ns3:_="">
    <xsd:import namespace="152ad360-2c4b-4d59-a472-10d78b64218a"/>
    <xsd:import namespace="0a887852-9c48-4c93-a0e7-fdc61d6d6b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ad360-2c4b-4d59-a472-10d78b6421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f6f57e4-d5ef-449d-bd24-bee1f2cb37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87852-9c48-4c93-a0e7-fdc61d6d6b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03dc85-8cd5-43ac-a984-a5784d41a582}" ma:internalName="TaxCatchAll" ma:showField="CatchAllData" ma:web="0a887852-9c48-4c93-a0e7-fdc61d6d6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887852-9c48-4c93-a0e7-fdc61d6d6b6f" xsi:nil="true"/>
    <lcf76f155ced4ddcb4097134ff3c332f xmlns="152ad360-2c4b-4d59-a472-10d78b64218a">
      <Terms xmlns="http://schemas.microsoft.com/office/infopath/2007/PartnerControls"/>
    </lcf76f155ced4ddcb4097134ff3c332f>
    <_Flow_SignoffStatus xmlns="152ad360-2c4b-4d59-a472-10d78b64218a" xsi:nil="true"/>
  </documentManagement>
</p:properties>
</file>

<file path=customXml/itemProps1.xml><?xml version="1.0" encoding="utf-8"?>
<ds:datastoreItem xmlns:ds="http://schemas.openxmlformats.org/officeDocument/2006/customXml" ds:itemID="{D5E8324C-165F-46B8-BAF1-C4AF51476CE4}"/>
</file>

<file path=customXml/itemProps2.xml><?xml version="1.0" encoding="utf-8"?>
<ds:datastoreItem xmlns:ds="http://schemas.openxmlformats.org/officeDocument/2006/customXml" ds:itemID="{4E5B0ED2-C1FC-4F8C-A4AE-FC5DD1A74C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47B07-4C0B-4051-8C54-A12F15701109}">
  <ds:schemaRefs>
    <ds:schemaRef ds:uri="8f671624-94ca-42c5-840c-d294a1e25981"/>
    <ds:schemaRef ds:uri="http://schemas.microsoft.com/office/2006/documentManagement/types"/>
    <ds:schemaRef ds:uri="http://purl.org/dc/terms/"/>
    <ds:schemaRef ds:uri="http://www.w3.org/XML/1998/namespace"/>
    <ds:schemaRef ds:uri="d853a810-d2a2-4c28-9ad9-9100c9a22e04"/>
    <ds:schemaRef ds:uri="http://purl.org/dc/elements/1.1/"/>
    <ds:schemaRef ds:uri="edc4fa76-4578-4dbc-af3c-21933bbbf57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hhs-external-presentation-16x9-bright (3)</Template>
  <TotalTime>3269</TotalTime>
  <Words>2085</Words>
  <Application>Microsoft Office PowerPoint</Application>
  <PresentationFormat>Widescreen</PresentationFormat>
  <Paragraphs>314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Aleo</vt:lpstr>
      <vt:lpstr>Arial</vt:lpstr>
      <vt:lpstr>Calibri</vt:lpstr>
      <vt:lpstr>Rockwell</vt:lpstr>
      <vt:lpstr>Symbol</vt:lpstr>
      <vt:lpstr>Verdana</vt:lpstr>
      <vt:lpstr>Wingdings</vt:lpstr>
      <vt:lpstr>Wingdings 3</vt:lpstr>
      <vt:lpstr>Body Text Style</vt:lpstr>
      <vt:lpstr>Bullet List Style</vt:lpstr>
      <vt:lpstr>Numbered List Style</vt:lpstr>
      <vt:lpstr>Bright Room</vt:lpstr>
      <vt:lpstr>Case Management for Children and Pregnant Women </vt:lpstr>
      <vt:lpstr>Introduction</vt:lpstr>
      <vt:lpstr>House Bill (H.B.) 1575 (88R) Summary</vt:lpstr>
      <vt:lpstr>H.B. 1575 Timeline</vt:lpstr>
      <vt:lpstr>Certification and Credentialing</vt:lpstr>
      <vt:lpstr> Doula Credentialing Criteria:  Experience Pathway</vt:lpstr>
      <vt:lpstr>Doula Credentialing Criteria:  Training Pathway</vt:lpstr>
      <vt:lpstr>Core Competencies for Training Pathway</vt:lpstr>
      <vt:lpstr>Required Training: All CPW Providers</vt:lpstr>
      <vt:lpstr>Required Training: All CPW Providers</vt:lpstr>
      <vt:lpstr>CPW Provider Enrollment and Claims</vt:lpstr>
      <vt:lpstr>CPW Provider Enrollment</vt:lpstr>
      <vt:lpstr>CPW Provider Enrollment</vt:lpstr>
      <vt:lpstr>CPW Provider Enrollment Application</vt:lpstr>
      <vt:lpstr>CPW MCO Provider Network</vt:lpstr>
      <vt:lpstr>Out-of-Network (OON) Providers</vt:lpstr>
      <vt:lpstr>How Will I Know What MCO My Clients Are In?</vt:lpstr>
      <vt:lpstr>How Do I Submit Claims (1 of 2)? </vt:lpstr>
      <vt:lpstr>How Do I Submit Claims (2 of 2)? </vt:lpstr>
      <vt:lpstr>How Much Time Do I Have to Submit Claims?</vt:lpstr>
      <vt:lpstr>What is the Fee-for-Service Reimbursement Rate for CPW Services?</vt:lpstr>
      <vt:lpstr>CPW Program Operations (1 of 5)</vt:lpstr>
      <vt:lpstr>CPW Program Operations (2 of 5)</vt:lpstr>
      <vt:lpstr>CPW Program Operations (3 of 5) </vt:lpstr>
      <vt:lpstr>CPW Program Operations (4 of 5)</vt:lpstr>
      <vt:lpstr>CPW Program Operations (5 of 5)</vt:lpstr>
      <vt:lpstr>Recent Policy Changes (1 of 2)</vt:lpstr>
      <vt:lpstr>Recent Policy Changes (2 of 2)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Management for Children and Pregnant Women (CPW)</dc:title>
  <dc:creator>Daniels,Jennifer (HHSC)</dc:creator>
  <dc:description>Template updated 3/18/2024.</dc:description>
  <cp:lastModifiedBy>Stumph,Stanley (HHSC)</cp:lastModifiedBy>
  <cp:revision>24</cp:revision>
  <dcterms:created xsi:type="dcterms:W3CDTF">2024-05-17T13:00:48Z</dcterms:created>
  <dcterms:modified xsi:type="dcterms:W3CDTF">2024-07-25T16:49:00Z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0x010100C3BE2880B56EE34B8802056447253F94</vt:lpwstr>
  </property>
  <property fmtid="{D5CDD505-2E9C-101B-9397-08002B2CF9AE}" pid="3" name="MediaServiceImageTags">
    <vt:lpwstr/>
  </property>
</Properties>
</file>